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handoutMasterIdLst>
    <p:handoutMasterId r:id="rId45"/>
  </p:handoutMasterIdLst>
  <p:sldIdLst>
    <p:sldId id="320" r:id="rId5"/>
    <p:sldId id="316" r:id="rId6"/>
    <p:sldId id="287" r:id="rId7"/>
    <p:sldId id="288" r:id="rId8"/>
    <p:sldId id="289" r:id="rId9"/>
    <p:sldId id="291" r:id="rId10"/>
    <p:sldId id="292" r:id="rId11"/>
    <p:sldId id="290" r:id="rId12"/>
    <p:sldId id="293" r:id="rId13"/>
    <p:sldId id="307" r:id="rId14"/>
    <p:sldId id="308" r:id="rId15"/>
    <p:sldId id="309" r:id="rId16"/>
    <p:sldId id="295" r:id="rId17"/>
    <p:sldId id="294" r:id="rId18"/>
    <p:sldId id="317" r:id="rId19"/>
    <p:sldId id="272" r:id="rId20"/>
    <p:sldId id="302" r:id="rId21"/>
    <p:sldId id="301" r:id="rId22"/>
    <p:sldId id="278" r:id="rId23"/>
    <p:sldId id="274" r:id="rId24"/>
    <p:sldId id="282" r:id="rId25"/>
    <p:sldId id="281" r:id="rId26"/>
    <p:sldId id="283" r:id="rId27"/>
    <p:sldId id="284" r:id="rId28"/>
    <p:sldId id="285" r:id="rId29"/>
    <p:sldId id="286" r:id="rId30"/>
    <p:sldId id="313" r:id="rId31"/>
    <p:sldId id="310" r:id="rId32"/>
    <p:sldId id="311" r:id="rId33"/>
    <p:sldId id="312" r:id="rId34"/>
    <p:sldId id="296" r:id="rId35"/>
    <p:sldId id="297" r:id="rId36"/>
    <p:sldId id="314" r:id="rId37"/>
    <p:sldId id="315" r:id="rId38"/>
    <p:sldId id="299" r:id="rId39"/>
    <p:sldId id="319" r:id="rId40"/>
    <p:sldId id="318" r:id="rId41"/>
    <p:sldId id="300" r:id="rId42"/>
    <p:sldId id="264" r:id="rId4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00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06" autoAdjust="0"/>
    <p:restoredTop sz="95501" autoAdjust="0"/>
  </p:normalViewPr>
  <p:slideViewPr>
    <p:cSldViewPr>
      <p:cViewPr varScale="1">
        <p:scale>
          <a:sx n="82" d="100"/>
          <a:sy n="82" d="100"/>
        </p:scale>
        <p:origin x="576" y="126"/>
      </p:cViewPr>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70" d="100"/>
          <a:sy n="70" d="100"/>
        </p:scale>
        <p:origin x="3240" y="78"/>
      </p:cViewPr>
      <p:guideLst/>
    </p:cSldViewPr>
  </p:notesViewPr>
  <p:gridSpacing cx="180000" cy="180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239FBE-FC08-4336-9B53-CDE8BC5ED33D}" type="datetimeFigureOut">
              <a:rPr lang="ru-RU" smtClean="0"/>
              <a:t>14.09.2013</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ECD123-6884-4760-B606-96DCE73523BF}" type="slidenum">
              <a:rPr lang="ru-RU" smtClean="0"/>
              <a:t>‹#›</a:t>
            </a:fld>
            <a:endParaRPr lang="ru-RU"/>
          </a:p>
        </p:txBody>
      </p:sp>
    </p:spTree>
    <p:extLst>
      <p:ext uri="{BB962C8B-B14F-4D97-AF65-F5344CB8AC3E}">
        <p14:creationId xmlns:p14="http://schemas.microsoft.com/office/powerpoint/2010/main" val="3609599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EBF37-D0C5-4B7C-9D35-9D2E20CA27EC}" type="datetimeFigureOut">
              <a:rPr lang="ru-RU" smtClean="0"/>
              <a:t>14.09.2013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433C5-CB4C-40EB-A40C-199F8FB8C30C}" type="slidenum">
              <a:rPr lang="ru-RU" smtClean="0"/>
              <a:t>‹#›</a:t>
            </a:fld>
            <a:endParaRPr lang="ru-RU"/>
          </a:p>
        </p:txBody>
      </p:sp>
    </p:spTree>
    <p:extLst>
      <p:ext uri="{BB962C8B-B14F-4D97-AF65-F5344CB8AC3E}">
        <p14:creationId xmlns:p14="http://schemas.microsoft.com/office/powerpoint/2010/main" val="10413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Уважаемые онлайн-зрители!</a:t>
            </a:r>
            <a:r>
              <a:rPr lang="ru-RU" baseline="0" dirty="0" smtClean="0"/>
              <a:t> Спасибо за то, что присоединились к просмотру моего выступления. У меня есть для вас приятный сюрприз – возможность выиграть облачную </a:t>
            </a:r>
            <a:r>
              <a:rPr lang="ru-RU" baseline="0" dirty="0" err="1" smtClean="0"/>
              <a:t>флешку</a:t>
            </a:r>
            <a:r>
              <a:rPr lang="ru-RU" baseline="0" dirty="0" smtClean="0"/>
              <a:t> за быстрый ответ на представленный на слайде вопрос. Просто напишите ответ в группе </a:t>
            </a:r>
            <a:r>
              <a:rPr lang="en-US" baseline="0" dirty="0" smtClean="0"/>
              <a:t>Facebook</a:t>
            </a:r>
            <a:r>
              <a:rPr lang="ru-RU" baseline="0" dirty="0" smtClean="0"/>
              <a:t> и, если вы будете первым, то вы выиграете замечательный сувенир! Торопитесь с ответом </a:t>
            </a:r>
            <a:r>
              <a:rPr lang="ru-RU" baseline="0" dirty="0" smtClean="0">
                <a:sym typeface="Wingdings" panose="05000000000000000000" pitchFamily="2" charset="2"/>
              </a:rPr>
              <a:t></a:t>
            </a:r>
            <a:endParaRPr lang="en-US" dirty="0"/>
          </a:p>
        </p:txBody>
      </p:sp>
      <p:sp>
        <p:nvSpPr>
          <p:cNvPr id="4" name="Номер слайда 3"/>
          <p:cNvSpPr>
            <a:spLocks noGrp="1"/>
          </p:cNvSpPr>
          <p:nvPr>
            <p:ph type="sldNum" sz="quarter" idx="10"/>
          </p:nvPr>
        </p:nvSpPr>
        <p:spPr/>
        <p:txBody>
          <a:bodyPr/>
          <a:lstStyle/>
          <a:p>
            <a:fld id="{BAEDBE20-0BDC-4E34-B03F-A2B02265187F}" type="slidenum">
              <a:rPr lang="en-US" smtClean="0"/>
              <a:t>2</a:t>
            </a:fld>
            <a:endParaRPr lang="en-US"/>
          </a:p>
        </p:txBody>
      </p:sp>
    </p:spTree>
    <p:extLst>
      <p:ext uri="{BB962C8B-B14F-4D97-AF65-F5344CB8AC3E}">
        <p14:creationId xmlns:p14="http://schemas.microsoft.com/office/powerpoint/2010/main" val="1000829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4150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r>
              <a:rPr lang="ru-RU" dirty="0" smtClean="0"/>
              <a:t>В мире –</a:t>
            </a:r>
            <a:r>
              <a:rPr lang="ru-RU" baseline="0" dirty="0" smtClean="0"/>
              <a:t> почти 100 000 кастомеров, в России – несколько десятков крупных проектов, тысячи подписчиков.</a:t>
            </a:r>
            <a:endParaRPr lang="en-US" dirty="0"/>
          </a:p>
        </p:txBody>
      </p:sp>
    </p:spTree>
    <p:extLst>
      <p:ext uri="{BB962C8B-B14F-4D97-AF65-F5344CB8AC3E}">
        <p14:creationId xmlns:p14="http://schemas.microsoft.com/office/powerpoint/2010/main" val="2310675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 that there are different VM</a:t>
            </a:r>
            <a:r>
              <a:rPr lang="en-US" baseline="0" dirty="0" smtClean="0"/>
              <a:t> instance sizes available within Windows Azure</a:t>
            </a:r>
            <a:endParaRPr lang="en-US" dirty="0" smtClean="0"/>
          </a:p>
          <a:p>
            <a:endParaRPr lang="en-US" dirty="0" smtClean="0"/>
          </a:p>
          <a:p>
            <a:r>
              <a:rPr lang="en-US" b="1" dirty="0" smtClean="0"/>
              <a:t>Speaking Points:</a:t>
            </a:r>
          </a:p>
          <a:p>
            <a:endParaRPr lang="en-US" dirty="0" smtClean="0"/>
          </a:p>
          <a:p>
            <a:endParaRPr lang="en-US" dirty="0" smtClean="0"/>
          </a:p>
          <a:p>
            <a:endParaRPr lang="en-US" dirty="0" smtClean="0"/>
          </a:p>
          <a:p>
            <a:r>
              <a:rPr lang="en-US" dirty="0" smtClean="0"/>
              <a:t>---</a:t>
            </a:r>
          </a:p>
          <a:p>
            <a:endParaRPr lang="en-US" dirty="0" smtClean="0"/>
          </a:p>
          <a:p>
            <a:r>
              <a:rPr lang="en-US" b="1" dirty="0" smtClean="0"/>
              <a:t>Speaking Points:</a:t>
            </a:r>
            <a:endParaRPr lang="en-US" dirty="0" smtClean="0"/>
          </a:p>
          <a:p>
            <a:pPr marL="171450" indent="-171450">
              <a:buFont typeface="Arial" pitchFamily="34" charset="0"/>
              <a:buChar char="•"/>
            </a:pPr>
            <a:r>
              <a:rPr lang="en-US" dirty="0" smtClean="0"/>
              <a:t>One of the key areas of feedback has been to reduce the cost and</a:t>
            </a:r>
            <a:r>
              <a:rPr lang="en-US" baseline="0" dirty="0" smtClean="0"/>
              <a:t> size of Windows Azure instances.  At PDC we will announce..</a:t>
            </a:r>
          </a:p>
          <a:p>
            <a:pPr marL="171450" indent="-171450">
              <a:buFont typeface="Arial" pitchFamily="34" charset="0"/>
              <a:buChar char="•"/>
            </a:pPr>
            <a:endParaRPr lang="en-US" dirty="0" smtClean="0"/>
          </a:p>
          <a:p>
            <a:endParaRPr lang="en-US" dirty="0" smtClean="0"/>
          </a:p>
          <a:p>
            <a:r>
              <a:rPr lang="en-US" b="1" dirty="0" smtClean="0"/>
              <a:t>Notes:</a:t>
            </a:r>
          </a:p>
          <a:p>
            <a:r>
              <a:rPr lang="en-US" dirty="0" smtClean="0"/>
              <a:t>(*) 20GB with a limitation on VHD size if they are deploying VMRole on XSmall: the VHD can only be up to 15GB.</a:t>
            </a:r>
          </a:p>
          <a:p>
            <a:r>
              <a:rPr lang="en-US" dirty="0" smtClean="0"/>
              <a:t>each tenant can support 20 instances just like regular subscriptions with Small VM. We do not scale based on core counts.</a:t>
            </a:r>
          </a:p>
          <a:p>
            <a:endParaRPr lang="en-US" dirty="0" smtClean="0"/>
          </a:p>
          <a:p>
            <a:r>
              <a:rPr lang="en-US" dirty="0" smtClean="0"/>
              <a:t>There is no SLA on the network bandwidth for each VM size as this resource is shared among all the VM.   </a:t>
            </a:r>
          </a:p>
          <a:p>
            <a:endParaRPr lang="en-US" dirty="0" smtClean="0"/>
          </a:p>
          <a:p>
            <a:r>
              <a:rPr lang="en-US" dirty="0" smtClean="0"/>
              <a:t>That said, we need to provide guidance for customer so they could design their applications correctly.  From the engineering side, this is what we mean by Low, Moderate and High.  </a:t>
            </a:r>
          </a:p>
          <a:p>
            <a:endParaRPr lang="en-US" dirty="0" smtClean="0"/>
          </a:p>
          <a:p>
            <a:r>
              <a:rPr lang="en-US" dirty="0" smtClean="0"/>
              <a:t>•	Low currently means 0-15Mbps with short burst up to 25-50Mbps (Megabit/s).  These are sufficient for some web sites with low traffic.  </a:t>
            </a:r>
          </a:p>
          <a:p>
            <a:r>
              <a:rPr lang="en-US" dirty="0" smtClean="0"/>
              <a:t>•	Moderate means 0-100Mbps with short burst up to 200Mbps (100Mbps is the norm).  This is what we currently reserve for the Small VM.</a:t>
            </a:r>
          </a:p>
          <a:p>
            <a:r>
              <a:rPr lang="en-US" dirty="0" smtClean="0"/>
              <a:t>•	High means 200-800 Mbps.  If you divide this into 3 spectrums for Medium, Large and XL.  Then Medium is in the low end, Large hovers around the middle zone and of course XL takes the high-end spot.</a:t>
            </a:r>
          </a:p>
          <a:p>
            <a:endParaRPr lang="en-US" dirty="0" smtClean="0"/>
          </a:p>
          <a:p>
            <a:r>
              <a:rPr lang="en-US" dirty="0" smtClean="0"/>
              <a:t>These rates should be used as guidance.  Nothing can beat a test run to see what the application requires but using these bandwidth ranges, hopefully it reduces the guess work for the customers</a:t>
            </a:r>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915463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ru-RU" sz="1200" b="1" kern="1200" dirty="0" smtClean="0">
                <a:solidFill>
                  <a:schemeClr val="tx1"/>
                </a:solidFill>
                <a:effectLst/>
                <a:latin typeface="+mn-lt"/>
                <a:ea typeface="+mn-ea"/>
                <a:cs typeface="+mn-cs"/>
              </a:rPr>
              <a:t>В. </a:t>
            </a:r>
            <a:r>
              <a:rPr lang="ru-RU" sz="1200" b="1" kern="1200" dirty="0" err="1" smtClean="0">
                <a:solidFill>
                  <a:schemeClr val="tx1"/>
                </a:solidFill>
                <a:effectLst/>
                <a:latin typeface="+mn-lt"/>
                <a:ea typeface="+mn-ea"/>
                <a:cs typeface="+mn-cs"/>
              </a:rPr>
              <a:t>Воркачёв</a:t>
            </a:r>
            <a:r>
              <a:rPr lang="ru-RU" sz="1200" b="1" kern="1200" dirty="0" smtClean="0">
                <a:solidFill>
                  <a:schemeClr val="tx1"/>
                </a:solidFill>
                <a:effectLst/>
                <a:latin typeface="+mn-lt"/>
                <a:ea typeface="+mn-ea"/>
                <a:cs typeface="+mn-cs"/>
              </a:rPr>
              <a:t>: Развертывание </a:t>
            </a:r>
            <a:r>
              <a:rPr lang="ru-RU" sz="1200" b="1" kern="1200" dirty="0" err="1" smtClean="0">
                <a:solidFill>
                  <a:schemeClr val="tx1"/>
                </a:solidFill>
                <a:effectLst/>
                <a:latin typeface="+mn-lt"/>
                <a:ea typeface="+mn-ea"/>
                <a:cs typeface="+mn-cs"/>
              </a:rPr>
              <a:t>кастомизированных</a:t>
            </a:r>
            <a:r>
              <a:rPr lang="ru-RU" sz="1200" b="1" kern="1200" dirty="0" smtClean="0">
                <a:solidFill>
                  <a:schemeClr val="tx1"/>
                </a:solidFill>
                <a:effectLst/>
                <a:latin typeface="+mn-lt"/>
                <a:ea typeface="+mn-ea"/>
                <a:cs typeface="+mn-cs"/>
              </a:rPr>
              <a:t> </a:t>
            </a:r>
            <a:r>
              <a:rPr lang="ru-RU" sz="1200" b="1" kern="1200" dirty="0" err="1" smtClean="0">
                <a:solidFill>
                  <a:schemeClr val="tx1"/>
                </a:solidFill>
                <a:effectLst/>
                <a:latin typeface="+mn-lt"/>
                <a:ea typeface="+mn-ea"/>
                <a:cs typeface="+mn-cs"/>
              </a:rPr>
              <a:t>Open</a:t>
            </a:r>
            <a:r>
              <a:rPr lang="ru-RU" sz="1200" b="1" kern="1200" dirty="0" smtClean="0">
                <a:solidFill>
                  <a:schemeClr val="tx1"/>
                </a:solidFill>
                <a:effectLst/>
                <a:latin typeface="+mn-lt"/>
                <a:ea typeface="+mn-ea"/>
                <a:cs typeface="+mn-cs"/>
              </a:rPr>
              <a:t> </a:t>
            </a:r>
            <a:r>
              <a:rPr lang="ru-RU" sz="1200" b="1" kern="1200" dirty="0" err="1" smtClean="0">
                <a:solidFill>
                  <a:schemeClr val="tx1"/>
                </a:solidFill>
                <a:effectLst/>
                <a:latin typeface="+mn-lt"/>
                <a:ea typeface="+mn-ea"/>
                <a:cs typeface="+mn-cs"/>
              </a:rPr>
              <a:t>source</a:t>
            </a:r>
            <a:r>
              <a:rPr lang="ru-RU" sz="1200" b="1" kern="1200" dirty="0" smtClean="0">
                <a:solidFill>
                  <a:schemeClr val="tx1"/>
                </a:solidFill>
                <a:effectLst/>
                <a:latin typeface="+mn-lt"/>
                <a:ea typeface="+mn-ea"/>
                <a:cs typeface="+mn-cs"/>
              </a:rPr>
              <a:t> решений в облаке Windows Azure: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433C5-CB4C-40EB-A40C-199F8FB8C30C}" type="slidenum">
              <a:rPr lang="ru-RU" smtClean="0"/>
              <a:t>33</a:t>
            </a:fld>
            <a:endParaRPr lang="ru-RU"/>
          </a:p>
        </p:txBody>
      </p:sp>
    </p:spTree>
    <p:extLst>
      <p:ext uri="{BB962C8B-B14F-4D97-AF65-F5344CB8AC3E}">
        <p14:creationId xmlns:p14="http://schemas.microsoft.com/office/powerpoint/2010/main" val="2356509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73F433C5-CB4C-40EB-A40C-199F8FB8C30C}" type="slidenum">
              <a:rPr lang="ru-RU" smtClean="0"/>
              <a:t>37</a:t>
            </a:fld>
            <a:endParaRPr lang="ru-RU"/>
          </a:p>
        </p:txBody>
      </p:sp>
    </p:spTree>
    <p:extLst>
      <p:ext uri="{BB962C8B-B14F-4D97-AF65-F5344CB8AC3E}">
        <p14:creationId xmlns:p14="http://schemas.microsoft.com/office/powerpoint/2010/main" val="2701747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73731"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685800">
              <a:defRPr>
                <a:solidFill>
                  <a:schemeClr val="tx1"/>
                </a:solidFill>
                <a:latin typeface="Segoe UI" pitchFamily="34" charset="0"/>
                <a:cs typeface="Arial" pitchFamily="34" charset="0"/>
              </a:defRPr>
            </a:lvl1pPr>
            <a:lvl2pPr marL="742950" indent="-285750" defTabSz="685800">
              <a:defRPr>
                <a:solidFill>
                  <a:schemeClr val="tx1"/>
                </a:solidFill>
                <a:latin typeface="Segoe UI" pitchFamily="34" charset="0"/>
                <a:cs typeface="Arial" pitchFamily="34" charset="0"/>
              </a:defRPr>
            </a:lvl2pPr>
            <a:lvl3pPr marL="1143000" indent="-228600" defTabSz="685800">
              <a:defRPr>
                <a:solidFill>
                  <a:schemeClr val="tx1"/>
                </a:solidFill>
                <a:latin typeface="Segoe UI" pitchFamily="34" charset="0"/>
                <a:cs typeface="Arial" pitchFamily="34" charset="0"/>
              </a:defRPr>
            </a:lvl3pPr>
            <a:lvl4pPr marL="1600200" indent="-228600" defTabSz="685800">
              <a:defRPr>
                <a:solidFill>
                  <a:schemeClr val="tx1"/>
                </a:solidFill>
                <a:latin typeface="Segoe UI" pitchFamily="34" charset="0"/>
                <a:cs typeface="Arial" pitchFamily="34" charset="0"/>
              </a:defRPr>
            </a:lvl4pPr>
            <a:lvl5pPr marL="2057400" indent="-228600" defTabSz="685800">
              <a:defRPr>
                <a:solidFill>
                  <a:schemeClr val="tx1"/>
                </a:solidFill>
                <a:latin typeface="Segoe UI" pitchFamily="34" charset="0"/>
                <a:cs typeface="Arial" pitchFamily="34" charset="0"/>
              </a:defRPr>
            </a:lvl5pPr>
            <a:lvl6pPr marL="2514600" indent="-228600" defTabSz="685800" fontAlgn="base">
              <a:spcBef>
                <a:spcPct val="0"/>
              </a:spcBef>
              <a:spcAft>
                <a:spcPct val="0"/>
              </a:spcAft>
              <a:defRPr>
                <a:solidFill>
                  <a:schemeClr val="tx1"/>
                </a:solidFill>
                <a:latin typeface="Segoe UI" pitchFamily="34" charset="0"/>
                <a:cs typeface="Arial" pitchFamily="34" charset="0"/>
              </a:defRPr>
            </a:lvl6pPr>
            <a:lvl7pPr marL="2971800" indent="-228600" defTabSz="685800" fontAlgn="base">
              <a:spcBef>
                <a:spcPct val="0"/>
              </a:spcBef>
              <a:spcAft>
                <a:spcPct val="0"/>
              </a:spcAft>
              <a:defRPr>
                <a:solidFill>
                  <a:schemeClr val="tx1"/>
                </a:solidFill>
                <a:latin typeface="Segoe UI" pitchFamily="34" charset="0"/>
                <a:cs typeface="Arial" pitchFamily="34" charset="0"/>
              </a:defRPr>
            </a:lvl7pPr>
            <a:lvl8pPr marL="3429000" indent="-228600" defTabSz="685800" fontAlgn="base">
              <a:spcBef>
                <a:spcPct val="0"/>
              </a:spcBef>
              <a:spcAft>
                <a:spcPct val="0"/>
              </a:spcAft>
              <a:defRPr>
                <a:solidFill>
                  <a:schemeClr val="tx1"/>
                </a:solidFill>
                <a:latin typeface="Segoe UI" pitchFamily="34" charset="0"/>
                <a:cs typeface="Arial" pitchFamily="34" charset="0"/>
              </a:defRPr>
            </a:lvl8pPr>
            <a:lvl9pPr marL="3886200" indent="-228600" defTabSz="685800" fontAlgn="base">
              <a:spcBef>
                <a:spcPct val="0"/>
              </a:spcBef>
              <a:spcAft>
                <a:spcPct val="0"/>
              </a:spcAft>
              <a:defRPr>
                <a:solidFill>
                  <a:schemeClr val="tx1"/>
                </a:solidFill>
                <a:latin typeface="Segoe UI" pitchFamily="34" charset="0"/>
                <a:cs typeface="Arial" pitchFamily="34" charset="0"/>
              </a:defRPr>
            </a:lvl9pPr>
          </a:lstStyle>
          <a:p>
            <a:pPr fontAlgn="base">
              <a:spcBef>
                <a:spcPct val="0"/>
              </a:spcBef>
              <a:spcAft>
                <a:spcPct val="0"/>
              </a:spcAft>
            </a:pPr>
            <a:endParaRPr lang="en-US">
              <a:latin typeface="Calibri" pitchFamily="34" charset="0"/>
            </a:endParaRPr>
          </a:p>
        </p:txBody>
      </p:sp>
      <p:sp>
        <p:nvSpPr>
          <p:cNvPr id="73732"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63E8B34E-B922-4962-9FB0-F05FDA8499D7}" type="datetime8">
              <a:rPr lang="en-US"/>
              <a:pPr defTabSz="912813" fontAlgn="base">
                <a:spcBef>
                  <a:spcPct val="0"/>
                </a:spcBef>
                <a:spcAft>
                  <a:spcPct val="0"/>
                </a:spcAft>
              </a:pPr>
              <a:t>9/14/2013 3:28 PM</a:t>
            </a:fld>
            <a:endParaRPr lang="en-US"/>
          </a:p>
        </p:txBody>
      </p:sp>
      <p:sp>
        <p:nvSpPr>
          <p:cNvPr id="7373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A1EF5684-E3A9-43B6-95B2-0B463CC8A24C}" type="slidenum">
              <a:rPr lang="en-US"/>
              <a:pPr defTabSz="912813" fontAlgn="base">
                <a:spcBef>
                  <a:spcPct val="0"/>
                </a:spcBef>
                <a:spcAft>
                  <a:spcPct val="0"/>
                </a:spcAft>
              </a:pPr>
              <a:t>39</a:t>
            </a:fld>
            <a:endParaRPr lang="en-US"/>
          </a:p>
        </p:txBody>
      </p:sp>
      <p:sp>
        <p:nvSpPr>
          <p:cNvPr id="73734" name="Footer Placeholder 3"/>
          <p:cNvSpPr>
            <a:spLocks noGrp="1"/>
          </p:cNvSpPr>
          <p:nvPr>
            <p:ph type="ftr" sz="quarter" idx="4"/>
          </p:nvPr>
        </p:nvSpPr>
        <p:spPr bwMode="auto">
          <a:xfrm>
            <a:off x="0" y="8685213"/>
            <a:ext cx="6248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r>
              <a:rPr lang="en-US">
                <a:solidFill>
                  <a:srgbClr val="000000"/>
                </a:solidFill>
              </a:rPr>
              <a:t>© 2010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2910761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msdevcon.ru/" TargetMode="Externa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5056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3250688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extLst>
      <p:ext uri="{BB962C8B-B14F-4D97-AF65-F5344CB8AC3E}">
        <p14:creationId xmlns:p14="http://schemas.microsoft.com/office/powerpoint/2010/main" val="2989074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750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392384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186227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68742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2750743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134049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562420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761962" y="2571745"/>
            <a:ext cx="10820438" cy="2123620"/>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609600" y="6356353"/>
            <a:ext cx="2844800" cy="365125"/>
          </a:xfrm>
          <a:prstGeom prst="rect">
            <a:avLst/>
          </a:prstGeom>
        </p:spPr>
        <p:txBody>
          <a:bodyPr lIns="121883" tIns="60941" rIns="121883" bIns="60941"/>
          <a:lstStyle/>
          <a:p>
            <a:fld id="{00B0806A-3FF6-4D4F-A34C-75A45DBA47E5}" type="datetimeFigureOut">
              <a:rPr lang="ru-RU" smtClean="0">
                <a:solidFill>
                  <a:prstClr val="black"/>
                </a:solidFill>
              </a:rPr>
              <a:pPr/>
              <a:t>14.09.2013</a:t>
            </a:fld>
            <a:endParaRPr lang="ru-RU" dirty="0">
              <a:solidFill>
                <a:prstClr val="black"/>
              </a:solidFill>
            </a:endParaRPr>
          </a:p>
        </p:txBody>
      </p:sp>
      <p:sp>
        <p:nvSpPr>
          <p:cNvPr id="5" name="Нижний колонтитул 4"/>
          <p:cNvSpPr>
            <a:spLocks noGrp="1"/>
          </p:cNvSpPr>
          <p:nvPr>
            <p:ph type="ftr" sz="quarter" idx="11"/>
          </p:nvPr>
        </p:nvSpPr>
        <p:spPr>
          <a:xfrm>
            <a:off x="4165601" y="6356353"/>
            <a:ext cx="3860800" cy="365125"/>
          </a:xfrm>
          <a:prstGeom prst="rect">
            <a:avLst/>
          </a:prstGeom>
        </p:spPr>
        <p:txBody>
          <a:bodyPr lIns="121883" tIns="60941" rIns="121883" bIns="60941"/>
          <a:lstStyle/>
          <a:p>
            <a:endParaRPr lang="ru-RU" dirty="0">
              <a:solidFill>
                <a:prstClr val="black"/>
              </a:solidFill>
            </a:endParaRPr>
          </a:p>
        </p:txBody>
      </p:sp>
      <p:sp>
        <p:nvSpPr>
          <p:cNvPr id="6" name="Номер слайда 5"/>
          <p:cNvSpPr>
            <a:spLocks noGrp="1"/>
          </p:cNvSpPr>
          <p:nvPr>
            <p:ph type="sldNum" sz="quarter" idx="12"/>
          </p:nvPr>
        </p:nvSpPr>
        <p:spPr>
          <a:xfrm>
            <a:off x="8737602" y="6356353"/>
            <a:ext cx="2844800" cy="365125"/>
          </a:xfrm>
          <a:prstGeom prst="rect">
            <a:avLst/>
          </a:prstGeom>
        </p:spPr>
        <p:txBody>
          <a:bodyPr lIns="121883" tIns="60941" rIns="121883" bIns="60941"/>
          <a:lstStyle/>
          <a:p>
            <a:fld id="{E5742F8B-14A1-4CD8-A0DC-ECD3BCB5B6F8}" type="slidenum">
              <a:rPr lang="ru-RU" smtClean="0">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761963" y="1214424"/>
            <a:ext cx="10782299" cy="870969"/>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358840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schemeClr val="bg1"/>
                </a:solidFill>
                <a:effectLst/>
                <a:uLnTx/>
                <a:uFillTx/>
                <a:latin typeface="+mj-lt"/>
              </a:rPr>
              <a:t>#</a:t>
            </a:r>
            <a:r>
              <a:rPr kumimoji="0" lang="en-US" sz="7200" b="0" i="0" u="none" strike="noStrike" kern="1200" cap="none" spc="0" normalizeH="0" baseline="0" noProof="0" dirty="0" err="1" smtClean="0">
                <a:ln>
                  <a:noFill/>
                </a:ln>
                <a:solidFill>
                  <a:schemeClr val="bg1"/>
                </a:solidFill>
                <a:effectLst/>
                <a:uLnTx/>
                <a:uFillTx/>
                <a:latin typeface="+mj-lt"/>
              </a:rPr>
              <a:t>wincamp</a:t>
            </a:r>
            <a:endParaRPr kumimoji="0" lang="en-US" sz="7200" b="0" i="0" u="none" strike="noStrike" kern="1200" cap="none" spc="0" normalizeH="0" baseline="0" noProof="0" dirty="0" smtClean="0">
              <a:ln>
                <a:noFill/>
              </a:ln>
              <a:solidFill>
                <a:schemeClr val="bg1"/>
              </a:solidFill>
              <a:effectLst/>
              <a:uLnTx/>
              <a:uFillTx/>
              <a:latin typeface="+mj-lt"/>
            </a:endParaRPr>
          </a:p>
        </p:txBody>
      </p:sp>
      <p:pic>
        <p:nvPicPr>
          <p:cNvPr id="6" name="Рисунок 20"/>
          <p:cNvPicPr>
            <a:picLocks noChangeAspect="1"/>
          </p:cNvPicPr>
          <p:nvPr userDrawn="1"/>
        </p:nvPicPr>
        <p:blipFill>
          <a:blip r:embed="rId3"/>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248020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9948274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304" y="291071"/>
            <a:ext cx="2862678" cy="747151"/>
          </a:xfrm>
          <a:prstGeom prst="rect">
            <a:avLst/>
          </a:prstGeom>
        </p:spPr>
      </p:pic>
      <p:pic>
        <p:nvPicPr>
          <p:cNvPr id="4" name="Picture 3"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01827" y="6029990"/>
            <a:ext cx="1320936" cy="506083"/>
          </a:xfrm>
          <a:prstGeom prst="rect">
            <a:avLst/>
          </a:prstGeom>
        </p:spPr>
      </p:pic>
      <p:sp>
        <p:nvSpPr>
          <p:cNvPr id="5" name="Text Placeholder 4"/>
          <p:cNvSpPr>
            <a:spLocks noGrp="1"/>
          </p:cNvSpPr>
          <p:nvPr>
            <p:ph type="body" sz="quarter" idx="12" hasCustomPrompt="1"/>
          </p:nvPr>
        </p:nvSpPr>
        <p:spPr>
          <a:xfrm>
            <a:off x="269240" y="4593273"/>
            <a:ext cx="6273418" cy="1794661"/>
          </a:xfrm>
          <a:noFill/>
        </p:spPr>
        <p:txBody>
          <a:bodyPr lIns="143392" tIns="107544" rIns="143392" bIns="107544">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239" y="2881140"/>
            <a:ext cx="9860611" cy="919687"/>
          </a:xfrm>
          <a:noFill/>
        </p:spPr>
        <p:txBody>
          <a:bodyPr lIns="143392" tIns="89620" rIns="143392" bIns="89620" anchor="t" anchorCtr="0"/>
          <a:lstStyle>
            <a:lvl1pPr>
              <a:defRPr sz="5300" spc="-99"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181494858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Tree>
    <p:extLst>
      <p:ext uri="{BB962C8B-B14F-4D97-AF65-F5344CB8AC3E}">
        <p14:creationId xmlns:p14="http://schemas.microsoft.com/office/powerpoint/2010/main" val="2175790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3750309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sz="1800" dirty="0" smtClean="0">
                <a:solidFill>
                  <a:schemeClr val="bg1"/>
                </a:solidFill>
                <a:ea typeface="Segoe UI Symbol" panose="020B0502040204020203" pitchFamily="34" charset="0"/>
              </a:rPr>
              <a:t></a:t>
            </a:r>
            <a:endParaRPr lang="ru-RU" sz="1800" dirty="0">
              <a:solidFill>
                <a:schemeClr val="bg1"/>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Tree>
    <p:extLst>
      <p:ext uri="{BB962C8B-B14F-4D97-AF65-F5344CB8AC3E}">
        <p14:creationId xmlns:p14="http://schemas.microsoft.com/office/powerpoint/2010/main" val="1214532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Tree>
    <p:extLst>
      <p:ext uri="{BB962C8B-B14F-4D97-AF65-F5344CB8AC3E}">
        <p14:creationId xmlns:p14="http://schemas.microsoft.com/office/powerpoint/2010/main" val="1326598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spTree>
    <p:extLst>
      <p:ext uri="{BB962C8B-B14F-4D97-AF65-F5344CB8AC3E}">
        <p14:creationId xmlns:p14="http://schemas.microsoft.com/office/powerpoint/2010/main" val="2302519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935404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346106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1536456828"/>
      </p:ext>
    </p:extLst>
  </p:cSld>
  <p:clrMap bg1="lt1" tx1="dk1" bg2="lt2" tx2="dk2" accent1="accent1" accent2="accent2" accent3="accent3" accent4="accent4" accent5="accent5" accent6="accent6" hlink="hlink" folHlink="folHlink"/>
  <p:sldLayoutIdLst>
    <p:sldLayoutId id="2147483656" r:id="rId1"/>
    <p:sldLayoutId id="2147483669" r:id="rId2"/>
    <p:sldLayoutId id="2147483649" r:id="rId3"/>
    <p:sldLayoutId id="2147483667" r:id="rId4"/>
    <p:sldLayoutId id="2147483668" r:id="rId5"/>
    <p:sldLayoutId id="2147483657" r:id="rId6"/>
    <p:sldLayoutId id="2147483658" r:id="rId7"/>
    <p:sldLayoutId id="2147483650" r:id="rId8"/>
    <p:sldLayoutId id="2147483659" r:id="rId9"/>
    <p:sldLayoutId id="2147483661" r:id="rId10"/>
    <p:sldLayoutId id="2147483654" r:id="rId11"/>
    <p:sldLayoutId id="2147483655" r:id="rId12"/>
    <p:sldLayoutId id="2147483660" r:id="rId13"/>
    <p:sldLayoutId id="2147483662" r:id="rId14"/>
    <p:sldLayoutId id="2147483663" r:id="rId15"/>
    <p:sldLayoutId id="2147483664" r:id="rId16"/>
    <p:sldLayoutId id="2147483666" r:id="rId17"/>
    <p:sldLayoutId id="2147483665" r:id="rId18"/>
    <p:sldLayoutId id="2147483670" r:id="rId19"/>
    <p:sldLayoutId id="2147483671" r:id="rId20"/>
    <p:sldLayoutId id="2147483672" r:id="rId21"/>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hyperlink" Target="http://www.google.ru/url?sa=i&amp;rct=j&amp;q=&amp;esrc=s&amp;frm=1&amp;source=images&amp;cd=&amp;cad=rja&amp;docid=UeC42z6Td9yhdM&amp;tbnid=1181cn451VVIQM:&amp;ved=0CAUQjRw&amp;url=http://www.dailyvowelmovements.com/2011/12/little-boy-with-fist-on-beach-success.html&amp;ei=hmYcUoeIA8Xq4gTq5IGoCg&amp;bvm=bv.51156542,d.bGE&amp;psig=AFQjCNEzL4YJKQdHlXjIsovVPjFKsiu2fg&amp;ust=1377679362967838" TargetMode="Externa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hyperlink" Target="http://tfs.visualstudio.com/"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tfs.visualstudio.com/" TargetMode="Externa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hyperlink" Target="http://www.facebook.com/groups/azurerus/"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3.jpg"/><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hyperlink" Target="http://windowsazure.github.io/" TargetMode="External"/><Relationship Id="rId2" Type="http://schemas.openxmlformats.org/officeDocument/2006/relationships/image" Target="../media/image48.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3.jpg"/><Relationship Id="rId5" Type="http://schemas.openxmlformats.org/officeDocument/2006/relationships/image" Target="../media/image53.jp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60.png"/><Relationship Id="rId3" Type="http://schemas.microsoft.com/office/2007/relationships/hdphoto" Target="../media/hdphoto3.wdp"/><Relationship Id="rId7" Type="http://schemas.openxmlformats.org/officeDocument/2006/relationships/image" Target="../media/image6.png"/><Relationship Id="rId2" Type="http://schemas.openxmlformats.org/officeDocument/2006/relationships/image" Target="../media/image56.png"/><Relationship Id="rId1" Type="http://schemas.openxmlformats.org/officeDocument/2006/relationships/slideLayout" Target="../slideLayouts/slideLayout2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 Id="rId9" Type="http://schemas.openxmlformats.org/officeDocument/2006/relationships/image" Target="../media/image61.png"/></Relationships>
</file>

<file path=ppt/slides/_rels/slide36.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64.jpeg"/><Relationship Id="rId4" Type="http://schemas.openxmlformats.org/officeDocument/2006/relationships/image" Target="../media/image63.jpg"/></Relationships>
</file>

<file path=ppt/slides/_rels/slide38.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 Id="rId6" Type="http://schemas.openxmlformats.org/officeDocument/2006/relationships/hyperlink" Target="http://ou.gs/wadc"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336000" y="549000"/>
            <a:ext cx="10297800" cy="720000"/>
          </a:xfrm>
        </p:spPr>
        <p:txBody>
          <a:bodyPr/>
          <a:lstStyle/>
          <a:p>
            <a:r>
              <a:rPr lang="ru-RU" dirty="0" smtClean="0"/>
              <a:t>Содержание</a:t>
            </a:r>
            <a:endParaRPr lang="ru-RU" dirty="0"/>
          </a:p>
        </p:txBody>
      </p:sp>
      <p:sp>
        <p:nvSpPr>
          <p:cNvPr id="5" name="Объект 4"/>
          <p:cNvSpPr>
            <a:spLocks noGrp="1"/>
          </p:cNvSpPr>
          <p:nvPr>
            <p:ph idx="1"/>
          </p:nvPr>
        </p:nvSpPr>
        <p:spPr>
          <a:xfrm>
            <a:off x="516000" y="1449000"/>
            <a:ext cx="7200000" cy="4860000"/>
          </a:xfrm>
        </p:spPr>
        <p:txBody>
          <a:bodyPr>
            <a:normAutofit/>
          </a:bodyPr>
          <a:lstStyle/>
          <a:p>
            <a:pPr lvl="2"/>
            <a:r>
              <a:rPr lang="ru-RU" sz="3600" dirty="0" smtClean="0"/>
              <a:t>Немного про </a:t>
            </a:r>
            <a:r>
              <a:rPr lang="en-US" sz="3600" dirty="0" smtClean="0"/>
              <a:t>Windows Azure</a:t>
            </a:r>
          </a:p>
          <a:p>
            <a:pPr lvl="2"/>
            <a:r>
              <a:rPr lang="ru-RU" sz="3600" dirty="0" smtClean="0"/>
              <a:t>Облако для разработки и тестирования</a:t>
            </a:r>
          </a:p>
          <a:p>
            <a:pPr lvl="2"/>
            <a:r>
              <a:rPr lang="ru-RU" sz="3600" dirty="0" smtClean="0"/>
              <a:t>Сценарии</a:t>
            </a:r>
            <a:endParaRPr lang="en-US" sz="3600" dirty="0" smtClean="0"/>
          </a:p>
          <a:p>
            <a:pPr lvl="2"/>
            <a:r>
              <a:rPr lang="en-US" sz="3600" dirty="0" smtClean="0"/>
              <a:t>Open source </a:t>
            </a:r>
            <a:r>
              <a:rPr lang="ru-RU" sz="3600" dirty="0" smtClean="0"/>
              <a:t>– </a:t>
            </a:r>
            <a:r>
              <a:rPr lang="en-US" sz="3600" dirty="0" smtClean="0"/>
              <a:t>node.js, </a:t>
            </a:r>
            <a:r>
              <a:rPr lang="en-US" sz="3600" dirty="0" err="1" smtClean="0"/>
              <a:t>php</a:t>
            </a:r>
            <a:r>
              <a:rPr lang="ru-RU" sz="3600" dirty="0" smtClean="0"/>
              <a:t>,...</a:t>
            </a:r>
          </a:p>
          <a:p>
            <a:pPr lvl="2"/>
            <a:r>
              <a:rPr lang="ru-RU" sz="3600" dirty="0" smtClean="0"/>
              <a:t>Доступ к облаку – варианты оплаты и бесплатного использования</a:t>
            </a:r>
          </a:p>
          <a:p>
            <a:pPr lvl="2"/>
            <a:r>
              <a:rPr lang="en-US" sz="3600" dirty="0" smtClean="0"/>
              <a:t>Q/A</a:t>
            </a:r>
            <a:endParaRPr lang="ru-RU" sz="36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000" y="1269000"/>
            <a:ext cx="3824000" cy="2868000"/>
          </a:xfrm>
          <a:prstGeom prst="rect">
            <a:avLst/>
          </a:prstGeom>
        </p:spPr>
      </p:pic>
      <p:pic>
        <p:nvPicPr>
          <p:cNvPr id="6" name="Picture 5"/>
          <p:cNvPicPr>
            <a:picLocks noChangeAspect="1"/>
          </p:cNvPicPr>
          <p:nvPr/>
        </p:nvPicPr>
        <p:blipFill>
          <a:blip r:embed="rId3"/>
          <a:stretch>
            <a:fillRect/>
          </a:stretch>
        </p:blipFill>
        <p:spPr>
          <a:xfrm>
            <a:off x="4296000" y="125137"/>
            <a:ext cx="3598670" cy="1143863"/>
          </a:xfrm>
          <a:prstGeom prst="rect">
            <a:avLst/>
          </a:prstGeom>
        </p:spPr>
      </p:pic>
    </p:spTree>
    <p:extLst>
      <p:ext uri="{BB962C8B-B14F-4D97-AF65-F5344CB8AC3E}">
        <p14:creationId xmlns:p14="http://schemas.microsoft.com/office/powerpoint/2010/main" val="32435603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Объект 4"/>
          <p:cNvSpPr>
            <a:spLocks noGrp="1"/>
          </p:cNvSpPr>
          <p:nvPr>
            <p:ph idx="1"/>
          </p:nvPr>
        </p:nvSpPr>
        <p:spPr>
          <a:xfrm>
            <a:off x="336000" y="1229314"/>
            <a:ext cx="6582258" cy="5079686"/>
          </a:xfrm>
        </p:spPr>
        <p:txBody>
          <a:bodyPr>
            <a:normAutofit fontScale="62500" lnSpcReduction="20000"/>
          </a:bodyPr>
          <a:lstStyle/>
          <a:p>
            <a:pPr marL="342900" indent="-342900">
              <a:lnSpc>
                <a:spcPct val="120000"/>
              </a:lnSpc>
              <a:buFont typeface="Arial" pitchFamily="34" charset="0"/>
              <a:buChar char="•"/>
            </a:pPr>
            <a:r>
              <a:rPr lang="ru-RU" dirty="0">
                <a:gradFill>
                  <a:gsLst>
                    <a:gs pos="0">
                      <a:schemeClr val="tx1"/>
                    </a:gs>
                    <a:gs pos="86000">
                      <a:schemeClr val="tx1"/>
                    </a:gs>
                  </a:gsLst>
                  <a:lin ang="5400000" scaled="0"/>
                </a:gradFill>
                <a:latin typeface="+mj-lt"/>
              </a:rPr>
              <a:t>Определение сервиса – </a:t>
            </a:r>
            <a:r>
              <a:rPr lang="en-US" dirty="0" err="1" smtClean="0">
                <a:gradFill>
                  <a:gsLst>
                    <a:gs pos="0">
                      <a:schemeClr val="tx1"/>
                    </a:gs>
                    <a:gs pos="86000">
                      <a:schemeClr val="tx1"/>
                    </a:gs>
                  </a:gsLst>
                  <a:lin ang="5400000" scaled="0"/>
                </a:gradFill>
                <a:latin typeface="+mj-lt"/>
              </a:rPr>
              <a:t>ServiceDefinition.csdef</a:t>
            </a:r>
            <a:endParaRPr lang="en-US" dirty="0" smtClean="0">
              <a:gradFill>
                <a:gsLst>
                  <a:gs pos="0">
                    <a:schemeClr val="tx1"/>
                  </a:gs>
                  <a:gs pos="86000">
                    <a:schemeClr val="tx1"/>
                  </a:gs>
                </a:gsLst>
                <a:lin ang="5400000" scaled="0"/>
              </a:gradFill>
              <a:latin typeface="+mj-lt"/>
            </a:endParaRPr>
          </a:p>
          <a:p>
            <a:pPr marL="342900" indent="-342900">
              <a:lnSpc>
                <a:spcPct val="120000"/>
              </a:lnSpc>
              <a:buFont typeface="Arial" pitchFamily="34" charset="0"/>
              <a:buChar char="•"/>
            </a:pPr>
            <a:r>
              <a:rPr lang="ru-RU" dirty="0" smtClean="0">
                <a:gradFill>
                  <a:gsLst>
                    <a:gs pos="0">
                      <a:schemeClr val="tx1"/>
                    </a:gs>
                    <a:gs pos="86000">
                      <a:schemeClr val="tx1"/>
                    </a:gs>
                  </a:gsLst>
                  <a:lin ang="5400000" scaled="0"/>
                </a:gradFill>
                <a:latin typeface="+mj-lt"/>
              </a:rPr>
              <a:t>Конфигурация </a:t>
            </a:r>
            <a:r>
              <a:rPr lang="ru-RU" dirty="0">
                <a:gradFill>
                  <a:gsLst>
                    <a:gs pos="0">
                      <a:schemeClr val="tx1"/>
                    </a:gs>
                    <a:gs pos="86000">
                      <a:schemeClr val="tx1"/>
                    </a:gs>
                  </a:gsLst>
                  <a:lin ang="5400000" scaled="0"/>
                </a:gradFill>
                <a:latin typeface="+mj-lt"/>
              </a:rPr>
              <a:t>сервиса – </a:t>
            </a:r>
            <a:r>
              <a:rPr lang="en-US" dirty="0" err="1">
                <a:gradFill>
                  <a:gsLst>
                    <a:gs pos="0">
                      <a:schemeClr val="tx1"/>
                    </a:gs>
                    <a:gs pos="86000">
                      <a:schemeClr val="tx1"/>
                    </a:gs>
                  </a:gsLst>
                  <a:lin ang="5400000" scaled="0"/>
                </a:gradFill>
                <a:latin typeface="+mj-lt"/>
              </a:rPr>
              <a:t>ServiceConfiguration.cscfg</a:t>
            </a:r>
            <a:endParaRPr lang="en-US" dirty="0">
              <a:gradFill>
                <a:gsLst>
                  <a:gs pos="0">
                    <a:schemeClr val="tx1"/>
                  </a:gs>
                  <a:gs pos="86000">
                    <a:schemeClr val="tx1"/>
                  </a:gs>
                </a:gsLst>
                <a:lin ang="5400000" scaled="0"/>
              </a:gradFill>
              <a:latin typeface="+mj-lt"/>
            </a:endParaRPr>
          </a:p>
          <a:p>
            <a:pPr marL="342900" indent="-342900">
              <a:lnSpc>
                <a:spcPct val="120000"/>
              </a:lnSpc>
              <a:buFont typeface="Arial" pitchFamily="34" charset="0"/>
              <a:buChar char="•"/>
            </a:pPr>
            <a:r>
              <a:rPr lang="en-US" dirty="0">
                <a:gradFill>
                  <a:gsLst>
                    <a:gs pos="0">
                      <a:schemeClr val="tx1"/>
                    </a:gs>
                    <a:gs pos="86000">
                      <a:schemeClr val="tx1"/>
                    </a:gs>
                  </a:gsLst>
                  <a:lin ang="5400000" scaled="0"/>
                </a:gradFill>
                <a:latin typeface="+mj-lt"/>
              </a:rPr>
              <a:t>service package file – zip </a:t>
            </a:r>
            <a:r>
              <a:rPr lang="ru-RU" dirty="0">
                <a:gradFill>
                  <a:gsLst>
                    <a:gs pos="0">
                      <a:schemeClr val="tx1"/>
                    </a:gs>
                    <a:gs pos="86000">
                      <a:schemeClr val="tx1"/>
                    </a:gs>
                  </a:gsLst>
                  <a:lin ang="5400000" scaled="0"/>
                </a:gradFill>
                <a:latin typeface="+mj-lt"/>
              </a:rPr>
              <a:t>архив с кодом приложения, скриптами </a:t>
            </a:r>
            <a:r>
              <a:rPr lang="ru-RU" dirty="0" smtClean="0">
                <a:gradFill>
                  <a:gsLst>
                    <a:gs pos="0">
                      <a:schemeClr val="tx1"/>
                    </a:gs>
                    <a:gs pos="86000">
                      <a:schemeClr val="tx1"/>
                    </a:gs>
                  </a:gsLst>
                  <a:lin ang="5400000" scaled="0"/>
                </a:gradFill>
                <a:latin typeface="+mj-lt"/>
              </a:rPr>
              <a:t>настройки </a:t>
            </a:r>
            <a:r>
              <a:rPr lang="ru-RU" dirty="0">
                <a:gradFill>
                  <a:gsLst>
                    <a:gs pos="0">
                      <a:schemeClr val="tx1"/>
                    </a:gs>
                    <a:gs pos="86000">
                      <a:schemeClr val="tx1"/>
                    </a:gs>
                  </a:gsLst>
                  <a:lin ang="5400000" scaled="0"/>
                </a:gradFill>
                <a:latin typeface="+mj-lt"/>
              </a:rPr>
              <a:t>и файлом определения сервиса</a:t>
            </a:r>
          </a:p>
          <a:p>
            <a:pPr marL="342900" indent="-342900">
              <a:lnSpc>
                <a:spcPct val="120000"/>
              </a:lnSpc>
              <a:buFont typeface="Arial" pitchFamily="34" charset="0"/>
              <a:buChar char="•"/>
            </a:pPr>
            <a:r>
              <a:rPr lang="ru-RU" dirty="0">
                <a:gradFill>
                  <a:gsLst>
                    <a:gs pos="0">
                      <a:schemeClr val="tx1"/>
                    </a:gs>
                    <a:gs pos="86000">
                      <a:schemeClr val="tx1"/>
                    </a:gs>
                  </a:gsLst>
                  <a:lin ang="5400000" scaled="0"/>
                </a:gradFill>
                <a:latin typeface="+mj-lt"/>
              </a:rPr>
              <a:t>Загрузка сервиса в </a:t>
            </a:r>
            <a:r>
              <a:rPr lang="en-US" dirty="0">
                <a:gradFill>
                  <a:gsLst>
                    <a:gs pos="0">
                      <a:schemeClr val="tx1"/>
                    </a:gs>
                    <a:gs pos="86000">
                      <a:schemeClr val="tx1"/>
                    </a:gs>
                  </a:gsLst>
                  <a:lin ang="5400000" scaled="0"/>
                </a:gradFill>
                <a:latin typeface="+mj-lt"/>
              </a:rPr>
              <a:t>Windows Azure :</a:t>
            </a:r>
          </a:p>
          <a:p>
            <a:pPr marL="798513" lvl="1" indent="-342900">
              <a:lnSpc>
                <a:spcPct val="120000"/>
              </a:lnSpc>
              <a:buFont typeface="Arial" pitchFamily="34" charset="0"/>
              <a:buChar char="•"/>
            </a:pPr>
            <a:r>
              <a:rPr lang="ru-RU" sz="2900" dirty="0">
                <a:gradFill>
                  <a:gsLst>
                    <a:gs pos="0">
                      <a:schemeClr val="tx1"/>
                    </a:gs>
                    <a:gs pos="86000">
                      <a:schemeClr val="tx1"/>
                    </a:gs>
                  </a:gsLst>
                  <a:lin ang="5400000" scaled="0"/>
                </a:gradFill>
                <a:latin typeface="+mj-lt"/>
              </a:rPr>
              <a:t>Через веб-портал </a:t>
            </a:r>
            <a:r>
              <a:rPr lang="en-US" sz="2900" dirty="0">
                <a:gradFill>
                  <a:gsLst>
                    <a:gs pos="0">
                      <a:schemeClr val="tx1"/>
                    </a:gs>
                    <a:gs pos="86000">
                      <a:schemeClr val="tx1"/>
                    </a:gs>
                  </a:gsLst>
                  <a:lin ang="5400000" scaled="0"/>
                </a:gradFill>
                <a:latin typeface="+mj-lt"/>
              </a:rPr>
              <a:t>service package file </a:t>
            </a:r>
            <a:r>
              <a:rPr lang="ru-RU" sz="2900" dirty="0">
                <a:gradFill>
                  <a:gsLst>
                    <a:gs pos="0">
                      <a:schemeClr val="tx1"/>
                    </a:gs>
                    <a:gs pos="86000">
                      <a:schemeClr val="tx1"/>
                    </a:gs>
                  </a:gsLst>
                  <a:lin ang="5400000" scaled="0"/>
                </a:gradFill>
                <a:latin typeface="+mj-lt"/>
              </a:rPr>
              <a:t>загружается в </a:t>
            </a:r>
            <a:r>
              <a:rPr lang="en-US" sz="2900" dirty="0">
                <a:gradFill>
                  <a:gsLst>
                    <a:gs pos="0">
                      <a:schemeClr val="tx1"/>
                    </a:gs>
                    <a:gs pos="86000">
                      <a:schemeClr val="tx1"/>
                    </a:gs>
                  </a:gsLst>
                  <a:lin ang="5400000" scaled="0"/>
                </a:gradFill>
                <a:latin typeface="+mj-lt"/>
              </a:rPr>
              <a:t>Windows Azure ( </a:t>
            </a:r>
            <a:r>
              <a:rPr lang="ru-RU" sz="2900" dirty="0">
                <a:gradFill>
                  <a:gsLst>
                    <a:gs pos="0">
                      <a:schemeClr val="tx1"/>
                    </a:gs>
                    <a:gs pos="86000">
                      <a:schemeClr val="tx1"/>
                    </a:gs>
                  </a:gsLst>
                  <a:lin ang="5400000" scaled="0"/>
                </a:gradFill>
                <a:latin typeface="+mj-lt"/>
              </a:rPr>
              <a:t>в </a:t>
            </a:r>
            <a:r>
              <a:rPr lang="en-US" sz="2900" dirty="0">
                <a:gradFill>
                  <a:gsLst>
                    <a:gs pos="0">
                      <a:schemeClr val="tx1"/>
                    </a:gs>
                    <a:gs pos="86000">
                      <a:schemeClr val="tx1"/>
                    </a:gs>
                  </a:gsLst>
                  <a:lin ang="5400000" scaled="0"/>
                </a:gradFill>
                <a:latin typeface="+mj-lt"/>
              </a:rPr>
              <a:t>Red-Dog Front End – RDFE )</a:t>
            </a:r>
          </a:p>
          <a:p>
            <a:pPr marL="798513" lvl="1" indent="-342900">
              <a:lnSpc>
                <a:spcPct val="120000"/>
              </a:lnSpc>
              <a:buFont typeface="Arial" pitchFamily="34" charset="0"/>
              <a:buChar char="•"/>
            </a:pPr>
            <a:r>
              <a:rPr lang="en-US" sz="2900" dirty="0">
                <a:gradFill>
                  <a:gsLst>
                    <a:gs pos="0">
                      <a:schemeClr val="tx1"/>
                    </a:gs>
                    <a:gs pos="86000">
                      <a:schemeClr val="tx1"/>
                    </a:gs>
                  </a:gsLst>
                  <a:lin ang="5400000" scaled="0"/>
                </a:gradFill>
                <a:latin typeface="+mj-lt"/>
              </a:rPr>
              <a:t>RDFE </a:t>
            </a:r>
            <a:r>
              <a:rPr lang="ru-RU" sz="2900" dirty="0">
                <a:gradFill>
                  <a:gsLst>
                    <a:gs pos="0">
                      <a:schemeClr val="tx1"/>
                    </a:gs>
                    <a:gs pos="86000">
                      <a:schemeClr val="tx1"/>
                    </a:gs>
                  </a:gsLst>
                  <a:lin ang="5400000" scaled="0"/>
                </a:gradFill>
                <a:latin typeface="+mj-lt"/>
              </a:rPr>
              <a:t>выполняет преобразования </a:t>
            </a:r>
            <a:r>
              <a:rPr lang="en-US" sz="2900" dirty="0">
                <a:gradFill>
                  <a:gsLst>
                    <a:gs pos="0">
                      <a:schemeClr val="tx1"/>
                    </a:gs>
                    <a:gs pos="86000">
                      <a:schemeClr val="tx1"/>
                    </a:gs>
                  </a:gsLst>
                  <a:lin ang="5400000" scaled="0"/>
                </a:gradFill>
                <a:latin typeface="+mj-lt"/>
              </a:rPr>
              <a:t>service package file</a:t>
            </a:r>
            <a:r>
              <a:rPr lang="ru-RU" sz="2900" dirty="0">
                <a:gradFill>
                  <a:gsLst>
                    <a:gs pos="0">
                      <a:schemeClr val="tx1"/>
                    </a:gs>
                    <a:gs pos="86000">
                      <a:schemeClr val="tx1"/>
                    </a:gs>
                  </a:gsLst>
                  <a:lin ang="5400000" scaled="0"/>
                </a:gradFill>
                <a:latin typeface="+mj-lt"/>
              </a:rPr>
              <a:t> и загружает его в </a:t>
            </a:r>
            <a:r>
              <a:rPr lang="en-US" sz="2900" dirty="0">
                <a:gradFill>
                  <a:gsLst>
                    <a:gs pos="0">
                      <a:schemeClr val="tx1"/>
                    </a:gs>
                    <a:gs pos="86000">
                      <a:schemeClr val="tx1"/>
                    </a:gs>
                  </a:gsLst>
                  <a:lin ang="5400000" scaled="0"/>
                </a:gradFill>
                <a:latin typeface="+mj-lt"/>
              </a:rPr>
              <a:t>Fabric Controller </a:t>
            </a:r>
            <a:r>
              <a:rPr lang="ru-RU" sz="2900" dirty="0">
                <a:gradFill>
                  <a:gsLst>
                    <a:gs pos="0">
                      <a:schemeClr val="tx1"/>
                    </a:gs>
                    <a:gs pos="86000">
                      <a:schemeClr val="tx1"/>
                    </a:gs>
                  </a:gsLst>
                  <a:lin ang="5400000" scaled="0"/>
                </a:gradFill>
                <a:latin typeface="+mj-lt"/>
              </a:rPr>
              <a:t>нужного региона</a:t>
            </a:r>
          </a:p>
          <a:p>
            <a:pPr marL="798513" lvl="1" indent="-342900">
              <a:lnSpc>
                <a:spcPct val="120000"/>
              </a:lnSpc>
              <a:buFont typeface="Arial" pitchFamily="34" charset="0"/>
              <a:buChar char="•"/>
            </a:pPr>
            <a:r>
              <a:rPr lang="en-US" sz="2900" dirty="0">
                <a:gradFill>
                  <a:gsLst>
                    <a:gs pos="0">
                      <a:schemeClr val="tx1"/>
                    </a:gs>
                    <a:gs pos="86000">
                      <a:schemeClr val="tx1"/>
                    </a:gs>
                  </a:gsLst>
                  <a:lin ang="5400000" scaled="0"/>
                </a:gradFill>
                <a:latin typeface="+mj-lt"/>
              </a:rPr>
              <a:t>Fabric Controller </a:t>
            </a:r>
            <a:r>
              <a:rPr lang="ru-RU" sz="2900" dirty="0">
                <a:gradFill>
                  <a:gsLst>
                    <a:gs pos="0">
                      <a:schemeClr val="tx1"/>
                    </a:gs>
                    <a:gs pos="86000">
                      <a:schemeClr val="tx1"/>
                    </a:gs>
                  </a:gsLst>
                  <a:lin ang="5400000" scaled="0"/>
                </a:gradFill>
                <a:latin typeface="+mj-lt"/>
              </a:rPr>
              <a:t>сохраняет образ сервиса в репозитории, загружает сервис в виртуальную машину и начинает выполнение сервиса </a:t>
            </a:r>
          </a:p>
          <a:p>
            <a:pPr lvl="2">
              <a:lnSpc>
                <a:spcPct val="120000"/>
              </a:lnSpc>
            </a:pPr>
            <a:endParaRPr lang="en-US" dirty="0" smtClean="0">
              <a:latin typeface="+mj-lt"/>
            </a:endParaRPr>
          </a:p>
        </p:txBody>
      </p:sp>
      <p:sp>
        <p:nvSpPr>
          <p:cNvPr id="12" name="Title 11"/>
          <p:cNvSpPr>
            <a:spLocks noGrp="1"/>
          </p:cNvSpPr>
          <p:nvPr>
            <p:ph type="title"/>
          </p:nvPr>
        </p:nvSpPr>
        <p:spPr>
          <a:xfrm>
            <a:off x="516000" y="369000"/>
            <a:ext cx="10297800" cy="720000"/>
          </a:xfrm>
        </p:spPr>
        <p:txBody>
          <a:bodyPr>
            <a:normAutofit/>
          </a:bodyPr>
          <a:lstStyle/>
          <a:p>
            <a:r>
              <a:rPr lang="ru-RU" dirty="0" smtClean="0"/>
              <a:t>Немного о том как работает </a:t>
            </a:r>
            <a:r>
              <a:rPr lang="en-US" dirty="0" smtClean="0"/>
              <a:t>PaaS</a:t>
            </a:r>
            <a:endParaRPr lang="ru-RU"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6000" y="1269000"/>
            <a:ext cx="4964500" cy="3485713"/>
          </a:xfrm>
          <a:prstGeom prst="rect">
            <a:avLst/>
          </a:prstGeom>
        </p:spPr>
      </p:pic>
    </p:spTree>
    <p:extLst>
      <p:ext uri="{BB962C8B-B14F-4D97-AF65-F5344CB8AC3E}">
        <p14:creationId xmlns:p14="http://schemas.microsoft.com/office/powerpoint/2010/main" val="6800530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Объект 4"/>
          <p:cNvSpPr>
            <a:spLocks noGrp="1"/>
          </p:cNvSpPr>
          <p:nvPr>
            <p:ph idx="1"/>
          </p:nvPr>
        </p:nvSpPr>
        <p:spPr>
          <a:xfrm>
            <a:off x="516000" y="1449001"/>
            <a:ext cx="9462257" cy="2700000"/>
          </a:xfrm>
        </p:spPr>
        <p:txBody>
          <a:bodyPr>
            <a:normAutofit/>
          </a:bodyPr>
          <a:lstStyle/>
          <a:p>
            <a:pPr marL="87312" lvl="2" indent="0">
              <a:buNone/>
            </a:pPr>
            <a:r>
              <a:rPr lang="en-US" dirty="0"/>
              <a:t>&lt;</a:t>
            </a:r>
            <a:r>
              <a:rPr lang="en-US" dirty="0" err="1"/>
              <a:t>ServiceDefinition</a:t>
            </a:r>
            <a:r>
              <a:rPr lang="en-US" dirty="0"/>
              <a:t> name="</a:t>
            </a:r>
            <a:r>
              <a:rPr lang="en-US" dirty="0" err="1"/>
              <a:t>MyService</a:t>
            </a:r>
            <a:r>
              <a:rPr lang="en-US" dirty="0"/>
              <a:t>" </a:t>
            </a:r>
            <a:r>
              <a:rPr lang="en-US" dirty="0" err="1"/>
              <a:t>xmlns</a:t>
            </a:r>
            <a:r>
              <a:rPr lang="en-US" dirty="0"/>
              <a:t>="http://schemas.microsoft.com/</a:t>
            </a:r>
            <a:r>
              <a:rPr lang="en-US" dirty="0" err="1"/>
              <a:t>ServiceHosting</a:t>
            </a:r>
            <a:r>
              <a:rPr lang="en-US" dirty="0"/>
              <a:t>/2008/10/</a:t>
            </a:r>
            <a:r>
              <a:rPr lang="en-US" dirty="0" err="1"/>
              <a:t>ServiceDefinition</a:t>
            </a:r>
            <a:r>
              <a:rPr lang="en-US" dirty="0"/>
              <a:t>"&gt; </a:t>
            </a:r>
            <a:r>
              <a:rPr lang="en-US" dirty="0" smtClean="0"/>
              <a:t>&lt;</a:t>
            </a:r>
            <a:r>
              <a:rPr lang="en-US" dirty="0" err="1"/>
              <a:t>WebRole</a:t>
            </a:r>
            <a:r>
              <a:rPr lang="en-US" dirty="0"/>
              <a:t> name="WebRole1"&gt; </a:t>
            </a:r>
            <a:endParaRPr lang="ru-RU" dirty="0"/>
          </a:p>
          <a:p>
            <a:pPr marL="87312" lvl="2" indent="0">
              <a:buNone/>
            </a:pPr>
            <a:r>
              <a:rPr lang="ru-RU" dirty="0" smtClean="0"/>
              <a:t>	</a:t>
            </a:r>
            <a:r>
              <a:rPr lang="en-US" dirty="0" smtClean="0"/>
              <a:t>&lt;</a:t>
            </a:r>
            <a:r>
              <a:rPr lang="en-US" dirty="0"/>
              <a:t>Startup&gt; </a:t>
            </a:r>
            <a:endParaRPr lang="ru-RU" dirty="0" smtClean="0"/>
          </a:p>
          <a:p>
            <a:pPr marL="87312" lvl="2" indent="0">
              <a:buNone/>
            </a:pPr>
            <a:r>
              <a:rPr lang="ru-RU" dirty="0"/>
              <a:t>	</a:t>
            </a:r>
            <a:r>
              <a:rPr lang="ru-RU" dirty="0" smtClean="0"/>
              <a:t>	</a:t>
            </a:r>
            <a:r>
              <a:rPr lang="en-US" dirty="0" smtClean="0"/>
              <a:t>&lt;</a:t>
            </a:r>
            <a:r>
              <a:rPr lang="en-US" dirty="0"/>
              <a:t>Task </a:t>
            </a:r>
            <a:r>
              <a:rPr lang="en-US" dirty="0" err="1"/>
              <a:t>commandLine</a:t>
            </a:r>
            <a:r>
              <a:rPr lang="en-US" b="1" dirty="0"/>
              <a:t>="Startup.cmd" </a:t>
            </a:r>
            <a:r>
              <a:rPr lang="en-US" dirty="0" err="1"/>
              <a:t>executionContext</a:t>
            </a:r>
            <a:r>
              <a:rPr lang="en-US" dirty="0"/>
              <a:t>="limited" </a:t>
            </a:r>
            <a:r>
              <a:rPr lang="ru-RU" dirty="0" smtClean="0"/>
              <a:t>				</a:t>
            </a:r>
            <a:r>
              <a:rPr lang="en-US" dirty="0" err="1" smtClean="0"/>
              <a:t>taskType</a:t>
            </a:r>
            <a:r>
              <a:rPr lang="en-US" dirty="0"/>
              <a:t>="simple"&gt; </a:t>
            </a:r>
            <a:endParaRPr lang="ru-RU" dirty="0" smtClean="0"/>
          </a:p>
          <a:p>
            <a:pPr marL="87312" lvl="2" indent="0">
              <a:buNone/>
            </a:pPr>
            <a:r>
              <a:rPr lang="ru-RU" dirty="0"/>
              <a:t>	</a:t>
            </a:r>
            <a:r>
              <a:rPr lang="ru-RU" dirty="0" smtClean="0"/>
              <a:t>	</a:t>
            </a:r>
            <a:r>
              <a:rPr lang="en-US" dirty="0" smtClean="0"/>
              <a:t>&lt;/</a:t>
            </a:r>
            <a:r>
              <a:rPr lang="en-US" dirty="0"/>
              <a:t>Task&gt; </a:t>
            </a:r>
            <a:endParaRPr lang="ru-RU" dirty="0" smtClean="0"/>
          </a:p>
          <a:p>
            <a:pPr marL="87312" lvl="2" indent="0">
              <a:buNone/>
            </a:pPr>
            <a:r>
              <a:rPr lang="ru-RU" dirty="0" smtClean="0"/>
              <a:t>	</a:t>
            </a:r>
            <a:r>
              <a:rPr lang="en-US" dirty="0" smtClean="0"/>
              <a:t>&lt;/</a:t>
            </a:r>
            <a:r>
              <a:rPr lang="en-US" dirty="0"/>
              <a:t>Startup&gt; </a:t>
            </a:r>
            <a:endParaRPr lang="ru-RU" dirty="0" smtClean="0"/>
          </a:p>
          <a:p>
            <a:pPr marL="87312" lvl="2" indent="0">
              <a:buNone/>
            </a:pPr>
            <a:r>
              <a:rPr lang="en-US" dirty="0" smtClean="0"/>
              <a:t>&lt;/</a:t>
            </a:r>
            <a:r>
              <a:rPr lang="en-US" dirty="0" err="1"/>
              <a:t>WebRole</a:t>
            </a:r>
            <a:r>
              <a:rPr lang="en-US" dirty="0"/>
              <a:t>&gt; &lt;/</a:t>
            </a:r>
            <a:r>
              <a:rPr lang="en-US" dirty="0" err="1"/>
              <a:t>ServiceDefinition</a:t>
            </a:r>
            <a:r>
              <a:rPr lang="en-US" dirty="0"/>
              <a:t>&gt; </a:t>
            </a:r>
            <a:endParaRPr lang="en-US" dirty="0" smtClean="0"/>
          </a:p>
        </p:txBody>
      </p:sp>
      <p:sp>
        <p:nvSpPr>
          <p:cNvPr id="12" name="Title 11"/>
          <p:cNvSpPr>
            <a:spLocks noGrp="1"/>
          </p:cNvSpPr>
          <p:nvPr>
            <p:ph type="title"/>
          </p:nvPr>
        </p:nvSpPr>
        <p:spPr>
          <a:xfrm>
            <a:off x="516000" y="369000"/>
            <a:ext cx="10297800" cy="720000"/>
          </a:xfrm>
        </p:spPr>
        <p:txBody>
          <a:bodyPr>
            <a:normAutofit/>
          </a:bodyPr>
          <a:lstStyle/>
          <a:p>
            <a:r>
              <a:rPr lang="en-US" dirty="0" err="1" smtClean="0"/>
              <a:t>ServiceDefinition.csdef</a:t>
            </a:r>
            <a:r>
              <a:rPr lang="en-US" dirty="0" smtClean="0"/>
              <a:t> </a:t>
            </a:r>
            <a:endParaRPr lang="ru-RU" dirty="0"/>
          </a:p>
        </p:txBody>
      </p:sp>
    </p:spTree>
    <p:extLst>
      <p:ext uri="{BB962C8B-B14F-4D97-AF65-F5344CB8AC3E}">
        <p14:creationId xmlns:p14="http://schemas.microsoft.com/office/powerpoint/2010/main" val="1609212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Объект 4"/>
          <p:cNvSpPr>
            <a:spLocks noGrp="1"/>
          </p:cNvSpPr>
          <p:nvPr>
            <p:ph idx="1"/>
          </p:nvPr>
        </p:nvSpPr>
        <p:spPr>
          <a:xfrm>
            <a:off x="233743" y="1388057"/>
            <a:ext cx="7020000" cy="1860943"/>
          </a:xfrm>
        </p:spPr>
        <p:txBody>
          <a:bodyPr>
            <a:normAutofit/>
          </a:bodyPr>
          <a:lstStyle/>
          <a:p>
            <a:pPr lvl="2">
              <a:lnSpc>
                <a:spcPct val="200000"/>
              </a:lnSpc>
            </a:pPr>
            <a:r>
              <a:rPr lang="ru-RU" dirty="0" smtClean="0"/>
              <a:t>Модицифируем </a:t>
            </a:r>
            <a:r>
              <a:rPr lang="en-US" dirty="0" smtClean="0"/>
              <a:t>WorkerRole1\</a:t>
            </a:r>
            <a:r>
              <a:rPr lang="en-US" dirty="0" err="1" smtClean="0"/>
              <a:t>approot</a:t>
            </a:r>
            <a:r>
              <a:rPr lang="en-US" dirty="0" smtClean="0"/>
              <a:t>\startup.cmd</a:t>
            </a:r>
          </a:p>
          <a:p>
            <a:pPr lvl="2">
              <a:lnSpc>
                <a:spcPct val="200000"/>
              </a:lnSpc>
            </a:pPr>
            <a:r>
              <a:rPr lang="ru-RU" dirty="0" smtClean="0"/>
              <a:t>На примере ниже мы скачиваем и устанавливаем </a:t>
            </a:r>
            <a:r>
              <a:rPr lang="en-US" dirty="0" smtClean="0"/>
              <a:t>tomcat</a:t>
            </a:r>
            <a:r>
              <a:rPr lang="ru-RU" dirty="0" smtClean="0"/>
              <a:t>, но ничего не мешает делать </a:t>
            </a:r>
            <a:r>
              <a:rPr lang="en-US" dirty="0" err="1" smtClean="0"/>
              <a:t>git</a:t>
            </a:r>
            <a:r>
              <a:rPr lang="en-US" dirty="0" smtClean="0"/>
              <a:t> clone </a:t>
            </a:r>
            <a:r>
              <a:rPr lang="ru-RU" dirty="0" smtClean="0"/>
              <a:t>или </a:t>
            </a:r>
            <a:r>
              <a:rPr lang="en-US" dirty="0" err="1" smtClean="0"/>
              <a:t>svn</a:t>
            </a:r>
            <a:r>
              <a:rPr lang="en-US" dirty="0" smtClean="0"/>
              <a:t> co</a:t>
            </a:r>
            <a:endParaRPr lang="ru-RU" dirty="0" smtClean="0"/>
          </a:p>
          <a:p>
            <a:pPr lvl="2">
              <a:lnSpc>
                <a:spcPct val="200000"/>
              </a:lnSpc>
            </a:pPr>
            <a:endParaRPr lang="en-US" dirty="0" smtClean="0"/>
          </a:p>
        </p:txBody>
      </p:sp>
      <p:sp>
        <p:nvSpPr>
          <p:cNvPr id="10" name="Объект 4"/>
          <p:cNvSpPr txBox="1">
            <a:spLocks/>
          </p:cNvSpPr>
          <p:nvPr/>
        </p:nvSpPr>
        <p:spPr>
          <a:xfrm>
            <a:off x="233743" y="3609000"/>
            <a:ext cx="11120057" cy="3669943"/>
          </a:xfrm>
          <a:prstGeom prst="rect">
            <a:avLst/>
          </a:prstGeom>
        </p:spPr>
        <p:txBody>
          <a:bodyPr vert="horz" lIns="36000" tIns="45720" rIns="36000" bIns="45720" rtlCol="0">
            <a:normAutofit/>
          </a:bodyPr>
          <a:lstStyle>
            <a:lvl1pPr marL="0" indent="0" algn="l" defTabSz="914400" rtl="0" eaLnBrk="1" latinLnBrk="0" hangingPunct="1">
              <a:lnSpc>
                <a:spcPct val="90000"/>
              </a:lnSpc>
              <a:spcBef>
                <a:spcPts val="1800"/>
              </a:spcBef>
              <a:buFont typeface="Wingdings" panose="05000000000000000000" pitchFamily="2" charset="2"/>
              <a:buNone/>
              <a:defRPr lang="en-US" sz="3200" kern="1200" dirty="0" smtClean="0">
                <a:solidFill>
                  <a:schemeClr val="accent4">
                    <a:lumMod val="60000"/>
                    <a:lumOff val="40000"/>
                  </a:schemeClr>
                </a:solidFill>
                <a:latin typeface="+mn-lt"/>
                <a:ea typeface="+mn-ea"/>
                <a:cs typeface="+mn-cs"/>
              </a:defRPr>
            </a:lvl1pPr>
            <a:lvl2pPr marL="0" indent="0" algn="l" defTabSz="914400" rtl="0" eaLnBrk="1" latinLnBrk="0" hangingPunct="1">
              <a:lnSpc>
                <a:spcPct val="90000"/>
              </a:lnSpc>
              <a:spcBef>
                <a:spcPts val="500"/>
              </a:spcBef>
              <a:buFont typeface="Wingdings" panose="05000000000000000000" pitchFamily="2" charset="2"/>
              <a:buNone/>
              <a:defRPr sz="2400" kern="1200">
                <a:solidFill>
                  <a:schemeClr val="tx2"/>
                </a:solidFill>
                <a:latin typeface="+mn-lt"/>
                <a:ea typeface="+mn-ea"/>
                <a:cs typeface="+mn-cs"/>
              </a:defRPr>
            </a:lvl2pPr>
            <a:lvl3pPr marL="273050" indent="-185738"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sz="1800" dirty="0">
              <a:solidFill>
                <a:schemeClr val="accent6"/>
              </a:solidFill>
            </a:endParaRPr>
          </a:p>
          <a:p>
            <a:pPr lvl="1"/>
            <a:r>
              <a:rPr lang="en-US" sz="1800" dirty="0" err="1">
                <a:solidFill>
                  <a:schemeClr val="accent6"/>
                </a:solidFill>
              </a:rPr>
              <a:t>cscript</a:t>
            </a:r>
            <a:r>
              <a:rPr lang="en-US" sz="1800" dirty="0">
                <a:solidFill>
                  <a:schemeClr val="accent6"/>
                </a:solidFill>
              </a:rPr>
              <a:t> /B /</a:t>
            </a:r>
            <a:r>
              <a:rPr lang="en-US" sz="1800" dirty="0" err="1">
                <a:solidFill>
                  <a:schemeClr val="accent6"/>
                </a:solidFill>
              </a:rPr>
              <a:t>Nologo</a:t>
            </a:r>
            <a:r>
              <a:rPr lang="en-US" sz="1800" dirty="0">
                <a:solidFill>
                  <a:schemeClr val="accent6"/>
                </a:solidFill>
              </a:rPr>
              <a:t> %APPROOT%\</a:t>
            </a:r>
            <a:r>
              <a:rPr lang="en-US" sz="1800" dirty="0" err="1">
                <a:solidFill>
                  <a:schemeClr val="accent6"/>
                </a:solidFill>
              </a:rPr>
              <a:t>util</a:t>
            </a:r>
            <a:r>
              <a:rPr lang="en-US" sz="1800" dirty="0">
                <a:solidFill>
                  <a:schemeClr val="accent6"/>
                </a:solidFill>
              </a:rPr>
              <a:t>\unzip.vbs apache-tomcat-6.0.32-windows-x86.zip %APPROOT%</a:t>
            </a:r>
          </a:p>
          <a:p>
            <a:pPr lvl="1"/>
            <a:r>
              <a:rPr lang="en-US" sz="1800" dirty="0" err="1" smtClean="0">
                <a:solidFill>
                  <a:schemeClr val="accent6"/>
                </a:solidFill>
              </a:rPr>
              <a:t>cscript</a:t>
            </a:r>
            <a:r>
              <a:rPr lang="en-US" sz="1800" dirty="0" smtClean="0">
                <a:solidFill>
                  <a:schemeClr val="accent6"/>
                </a:solidFill>
              </a:rPr>
              <a:t> </a:t>
            </a:r>
            <a:r>
              <a:rPr lang="en-US" sz="1800" dirty="0">
                <a:solidFill>
                  <a:schemeClr val="accent6"/>
                </a:solidFill>
              </a:rPr>
              <a:t>"</a:t>
            </a:r>
            <a:r>
              <a:rPr lang="en-US" sz="1800" dirty="0" err="1">
                <a:solidFill>
                  <a:schemeClr val="accent6"/>
                </a:solidFill>
              </a:rPr>
              <a:t>util</a:t>
            </a:r>
            <a:r>
              <a:rPr lang="en-US" sz="1800" dirty="0">
                <a:solidFill>
                  <a:schemeClr val="accent6"/>
                </a:solidFill>
              </a:rPr>
              <a:t>\download.vbs" "http://tcontepub.blob.core.windows.net/packages/jre6.zip"</a:t>
            </a:r>
          </a:p>
          <a:p>
            <a:pPr lvl="1"/>
            <a:endParaRPr lang="en-US" sz="1800" dirty="0">
              <a:solidFill>
                <a:schemeClr val="accent6"/>
              </a:solidFill>
            </a:endParaRPr>
          </a:p>
          <a:p>
            <a:pPr lvl="1"/>
            <a:r>
              <a:rPr lang="en-US" sz="1800" dirty="0" err="1">
                <a:solidFill>
                  <a:schemeClr val="accent6"/>
                </a:solidFill>
              </a:rPr>
              <a:t>cscript</a:t>
            </a:r>
            <a:r>
              <a:rPr lang="en-US" sz="1800" dirty="0">
                <a:solidFill>
                  <a:schemeClr val="accent6"/>
                </a:solidFill>
              </a:rPr>
              <a:t> /B /</a:t>
            </a:r>
            <a:r>
              <a:rPr lang="en-US" sz="1800" dirty="0" err="1">
                <a:solidFill>
                  <a:schemeClr val="accent6"/>
                </a:solidFill>
              </a:rPr>
              <a:t>Nologo</a:t>
            </a:r>
            <a:r>
              <a:rPr lang="en-US" sz="1800" dirty="0">
                <a:solidFill>
                  <a:schemeClr val="accent6"/>
                </a:solidFill>
              </a:rPr>
              <a:t> %APPROOT%\</a:t>
            </a:r>
            <a:r>
              <a:rPr lang="en-US" sz="1800" dirty="0" err="1">
                <a:solidFill>
                  <a:schemeClr val="accent6"/>
                </a:solidFill>
              </a:rPr>
              <a:t>util</a:t>
            </a:r>
            <a:r>
              <a:rPr lang="en-US" sz="1800" dirty="0">
                <a:solidFill>
                  <a:schemeClr val="accent6"/>
                </a:solidFill>
              </a:rPr>
              <a:t>\unzip.vbs jre6.zip %APPROOT%</a:t>
            </a:r>
          </a:p>
          <a:p>
            <a:pPr lvl="1"/>
            <a:endParaRPr lang="en-US" sz="1800" dirty="0">
              <a:solidFill>
                <a:schemeClr val="accent6"/>
              </a:solidFill>
            </a:endParaRPr>
          </a:p>
          <a:p>
            <a:pPr lvl="1"/>
            <a:r>
              <a:rPr lang="en-US" sz="1800" dirty="0">
                <a:solidFill>
                  <a:schemeClr val="accent6"/>
                </a:solidFill>
              </a:rPr>
              <a:t>copy %APPROOT%\</a:t>
            </a:r>
            <a:r>
              <a:rPr lang="en-US" sz="1800" dirty="0" err="1">
                <a:solidFill>
                  <a:schemeClr val="accent6"/>
                </a:solidFill>
              </a:rPr>
              <a:t>foo.war</a:t>
            </a:r>
            <a:r>
              <a:rPr lang="en-US" sz="1800" dirty="0">
                <a:solidFill>
                  <a:schemeClr val="accent6"/>
                </a:solidFill>
              </a:rPr>
              <a:t> %APPROOT%\apache-tomcat-6.0.32\</a:t>
            </a:r>
            <a:r>
              <a:rPr lang="en-US" sz="1800" dirty="0" err="1">
                <a:solidFill>
                  <a:schemeClr val="accent6"/>
                </a:solidFill>
              </a:rPr>
              <a:t>webapps</a:t>
            </a:r>
            <a:endParaRPr lang="en-US" sz="1800" dirty="0">
              <a:solidFill>
                <a:schemeClr val="accent6"/>
              </a:solidFill>
            </a:endParaRPr>
          </a:p>
          <a:p>
            <a:pPr lvl="1"/>
            <a:endParaRPr lang="en-US" sz="1800" dirty="0">
              <a:solidFill>
                <a:schemeClr val="accent6"/>
              </a:solidFill>
            </a:endParaRPr>
          </a:p>
          <a:p>
            <a:pPr lvl="1"/>
            <a:r>
              <a:rPr lang="en-US" sz="1800" dirty="0">
                <a:solidFill>
                  <a:schemeClr val="accent6"/>
                </a:solidFill>
              </a:rPr>
              <a:t>cd %APPROOT%\apache-tomcat-6.0.32\bin</a:t>
            </a:r>
          </a:p>
          <a:p>
            <a:pPr lvl="1"/>
            <a:r>
              <a:rPr lang="en-US" sz="1800" dirty="0" smtClean="0">
                <a:solidFill>
                  <a:schemeClr val="accent6"/>
                </a:solidFill>
              </a:rPr>
              <a:t>set </a:t>
            </a:r>
            <a:r>
              <a:rPr lang="en-US" sz="1800" dirty="0">
                <a:solidFill>
                  <a:schemeClr val="accent6"/>
                </a:solidFill>
              </a:rPr>
              <a:t>JRE_HOME=%APPROOT%\</a:t>
            </a:r>
            <a:r>
              <a:rPr lang="en-US" sz="1800" dirty="0" smtClean="0">
                <a:solidFill>
                  <a:schemeClr val="accent6"/>
                </a:solidFill>
              </a:rPr>
              <a:t>jre6</a:t>
            </a:r>
            <a:endParaRPr lang="ru-RU" sz="1800" dirty="0" smtClean="0">
              <a:solidFill>
                <a:schemeClr val="accent6"/>
              </a:solidFill>
            </a:endParaRPr>
          </a:p>
        </p:txBody>
      </p:sp>
      <p:sp>
        <p:nvSpPr>
          <p:cNvPr id="12" name="Title 11"/>
          <p:cNvSpPr>
            <a:spLocks noGrp="1"/>
          </p:cNvSpPr>
          <p:nvPr>
            <p:ph type="title"/>
          </p:nvPr>
        </p:nvSpPr>
        <p:spPr>
          <a:xfrm>
            <a:off x="516000" y="369000"/>
            <a:ext cx="10297800" cy="720000"/>
          </a:xfrm>
        </p:spPr>
        <p:txBody>
          <a:bodyPr>
            <a:normAutofit fontScale="90000"/>
          </a:bodyPr>
          <a:lstStyle/>
          <a:p>
            <a:r>
              <a:rPr lang="ru-RU" dirty="0" smtClean="0"/>
              <a:t>И теперь мы можем делать интересные вещи!</a:t>
            </a:r>
            <a:endParaRPr lang="ru-RU"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000" y="1120543"/>
            <a:ext cx="4477387" cy="2700000"/>
          </a:xfrm>
          <a:prstGeom prst="rect">
            <a:avLst/>
          </a:prstGeom>
        </p:spPr>
      </p:pic>
    </p:spTree>
    <p:extLst>
      <p:ext uri="{BB962C8B-B14F-4D97-AF65-F5344CB8AC3E}">
        <p14:creationId xmlns:p14="http://schemas.microsoft.com/office/powerpoint/2010/main" val="9927642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89" y="293489"/>
            <a:ext cx="11149013" cy="747897"/>
          </a:xfrm>
        </p:spPr>
        <p:txBody>
          <a:bodyPr>
            <a:normAutofit fontScale="90000"/>
          </a:bodyPr>
          <a:lstStyle/>
          <a:p>
            <a:r>
              <a:rPr lang="ru-RU" dirty="0" smtClean="0"/>
              <a:t>Облачная БД </a:t>
            </a:r>
            <a:r>
              <a:rPr lang="en-US" dirty="0" smtClean="0"/>
              <a:t>SQL Azure</a:t>
            </a:r>
            <a:endParaRPr lang="en-US" dirty="0"/>
          </a:p>
        </p:txBody>
      </p:sp>
      <p:sp>
        <p:nvSpPr>
          <p:cNvPr id="3" name="Content Placeholder 2"/>
          <p:cNvSpPr>
            <a:spLocks noGrp="1"/>
          </p:cNvSpPr>
          <p:nvPr>
            <p:ph type="body" sz="quarter" idx="10"/>
          </p:nvPr>
        </p:nvSpPr>
        <p:spPr>
          <a:xfrm>
            <a:off x="249239" y="1747234"/>
            <a:ext cx="11149013" cy="4182683"/>
          </a:xfrm>
        </p:spPr>
        <p:txBody>
          <a:bodyPr>
            <a:normAutofit lnSpcReduction="10000"/>
          </a:bodyPr>
          <a:lstStyle/>
          <a:p>
            <a:r>
              <a:rPr lang="ru-RU" sz="3600" dirty="0">
                <a:solidFill>
                  <a:schemeClr val="tx2">
                    <a:lumMod val="60000"/>
                    <a:lumOff val="40000"/>
                    <a:alpha val="99000"/>
                  </a:schemeClr>
                </a:solidFill>
              </a:rPr>
              <a:t>-    База данных как сервис</a:t>
            </a:r>
            <a:endParaRPr lang="en-US" sz="3600" dirty="0">
              <a:solidFill>
                <a:schemeClr val="tx2">
                  <a:lumMod val="60000"/>
                  <a:lumOff val="40000"/>
                  <a:alpha val="99000"/>
                </a:schemeClr>
              </a:solidFill>
            </a:endParaRPr>
          </a:p>
          <a:p>
            <a:pPr marL="574675" indent="-571500">
              <a:buFontTx/>
              <a:buChar char="-"/>
            </a:pPr>
            <a:r>
              <a:rPr lang="ru-RU" sz="3600" dirty="0">
                <a:solidFill>
                  <a:schemeClr val="tx2">
                    <a:lumMod val="60000"/>
                    <a:lumOff val="40000"/>
                    <a:alpha val="99000"/>
                  </a:schemeClr>
                </a:solidFill>
              </a:rPr>
              <a:t>Оплата за </a:t>
            </a:r>
            <a:r>
              <a:rPr lang="en-US" sz="3600" dirty="0">
                <a:solidFill>
                  <a:schemeClr val="tx2">
                    <a:lumMod val="60000"/>
                    <a:lumOff val="40000"/>
                    <a:alpha val="99000"/>
                  </a:schemeClr>
                </a:solidFill>
              </a:rPr>
              <a:t>GB </a:t>
            </a:r>
            <a:r>
              <a:rPr lang="ru-RU" sz="3600" dirty="0">
                <a:solidFill>
                  <a:schemeClr val="tx2">
                    <a:lumMod val="60000"/>
                    <a:lumOff val="40000"/>
                    <a:alpha val="99000"/>
                  </a:schemeClr>
                </a:solidFill>
              </a:rPr>
              <a:t>хранимых данных</a:t>
            </a:r>
            <a:r>
              <a:rPr lang="en-US" sz="3600" dirty="0">
                <a:solidFill>
                  <a:schemeClr val="tx2">
                    <a:lumMod val="60000"/>
                    <a:lumOff val="40000"/>
                    <a:alpha val="99000"/>
                  </a:schemeClr>
                </a:solidFill>
              </a:rPr>
              <a:t> </a:t>
            </a:r>
          </a:p>
          <a:p>
            <a:pPr marL="574675" indent="-571500">
              <a:buFontTx/>
              <a:buChar char="-"/>
            </a:pPr>
            <a:r>
              <a:rPr lang="en-US" sz="3600" dirty="0">
                <a:solidFill>
                  <a:schemeClr val="tx2">
                    <a:lumMod val="60000"/>
                    <a:lumOff val="40000"/>
                    <a:alpha val="99000"/>
                  </a:schemeClr>
                </a:solidFill>
              </a:rPr>
              <a:t>Premium offer </a:t>
            </a:r>
            <a:r>
              <a:rPr lang="ru-RU" sz="3600" dirty="0">
                <a:solidFill>
                  <a:schemeClr val="tx2">
                    <a:lumMod val="60000"/>
                    <a:lumOff val="40000"/>
                    <a:alpha val="99000"/>
                  </a:schemeClr>
                </a:solidFill>
              </a:rPr>
              <a:t>для приложений с </a:t>
            </a:r>
            <a:endParaRPr lang="en-US" sz="3600" dirty="0" smtClean="0">
              <a:solidFill>
                <a:schemeClr val="tx2">
                  <a:lumMod val="60000"/>
                  <a:lumOff val="40000"/>
                  <a:alpha val="99000"/>
                </a:schemeClr>
              </a:solidFill>
            </a:endParaRPr>
          </a:p>
          <a:p>
            <a:r>
              <a:rPr lang="ru-RU" sz="3600" dirty="0" smtClean="0">
                <a:solidFill>
                  <a:schemeClr val="tx2">
                    <a:lumMod val="60000"/>
                    <a:lumOff val="40000"/>
                    <a:alpha val="99000"/>
                  </a:schemeClr>
                </a:solidFill>
              </a:rPr>
              <a:t>высокой нагрузкой</a:t>
            </a:r>
            <a:endParaRPr lang="ru-RU" sz="3600" dirty="0">
              <a:solidFill>
                <a:schemeClr val="tx2">
                  <a:lumMod val="60000"/>
                  <a:lumOff val="40000"/>
                  <a:alpha val="99000"/>
                </a:schemeClr>
              </a:solidFill>
            </a:endParaRPr>
          </a:p>
          <a:p>
            <a:pPr marL="574675" indent="-571500">
              <a:buFontTx/>
              <a:buChar char="-"/>
            </a:pPr>
            <a:r>
              <a:rPr lang="en-US" sz="3600" dirty="0">
                <a:solidFill>
                  <a:schemeClr val="tx2">
                    <a:lumMod val="60000"/>
                    <a:lumOff val="40000"/>
                    <a:alpha val="99000"/>
                  </a:schemeClr>
                </a:solidFill>
              </a:rPr>
              <a:t>SLA 99.9% </a:t>
            </a:r>
            <a:r>
              <a:rPr lang="ru-RU" sz="3600" dirty="0">
                <a:solidFill>
                  <a:schemeClr val="tx2">
                    <a:lumMod val="60000"/>
                    <a:lumOff val="40000"/>
                    <a:alpha val="99000"/>
                  </a:schemeClr>
                </a:solidFill>
              </a:rPr>
              <a:t>на доступность</a:t>
            </a:r>
          </a:p>
          <a:p>
            <a:pPr marL="574675" indent="-571500">
              <a:buFontTx/>
              <a:buChar char="-"/>
            </a:pPr>
            <a:r>
              <a:rPr lang="ru-RU" sz="3600" dirty="0">
                <a:solidFill>
                  <a:schemeClr val="tx2">
                    <a:lumMod val="60000"/>
                    <a:lumOff val="40000"/>
                    <a:alpha val="99000"/>
                  </a:schemeClr>
                </a:solidFill>
              </a:rPr>
              <a:t>Автоматическая поддержка двух </a:t>
            </a:r>
            <a:r>
              <a:rPr lang="en-US" sz="3600" dirty="0">
                <a:solidFill>
                  <a:schemeClr val="tx2">
                    <a:lumMod val="60000"/>
                    <a:lumOff val="40000"/>
                    <a:alpha val="99000"/>
                  </a:schemeClr>
                </a:solidFill>
              </a:rPr>
              <a:t>backup </a:t>
            </a:r>
            <a:r>
              <a:rPr lang="ru-RU" sz="3600" dirty="0">
                <a:solidFill>
                  <a:schemeClr val="tx2">
                    <a:lumMod val="60000"/>
                    <a:lumOff val="40000"/>
                    <a:alpha val="99000"/>
                  </a:schemeClr>
                </a:solidFill>
              </a:rPr>
              <a:t>реплик</a:t>
            </a:r>
            <a:endParaRPr lang="en-US" sz="3600" dirty="0">
              <a:solidFill>
                <a:schemeClr val="tx2">
                  <a:lumMod val="60000"/>
                  <a:lumOff val="40000"/>
                  <a:alpha val="99000"/>
                </a:schemeClr>
              </a:solidFill>
            </a:endParaRPr>
          </a:p>
          <a:p>
            <a:pPr marL="574675" indent="-571500">
              <a:buFontTx/>
              <a:buChar char="-"/>
            </a:pPr>
            <a:r>
              <a:rPr lang="ru-RU" sz="3600" dirty="0">
                <a:solidFill>
                  <a:schemeClr val="tx2">
                    <a:lumMod val="60000"/>
                    <a:lumOff val="40000"/>
                    <a:alpha val="99000"/>
                  </a:schemeClr>
                </a:solidFill>
              </a:rPr>
              <a:t>Стоимость от </a:t>
            </a:r>
            <a:r>
              <a:rPr lang="en-US" sz="3600" dirty="0">
                <a:solidFill>
                  <a:schemeClr val="tx2">
                    <a:lumMod val="60000"/>
                    <a:lumOff val="40000"/>
                    <a:alpha val="99000"/>
                  </a:schemeClr>
                </a:solidFill>
              </a:rPr>
              <a:t>$5 </a:t>
            </a:r>
            <a:r>
              <a:rPr lang="ru-RU" sz="3600" dirty="0">
                <a:solidFill>
                  <a:schemeClr val="tx2">
                    <a:lumMod val="60000"/>
                    <a:lumOff val="40000"/>
                    <a:alpha val="99000"/>
                  </a:schemeClr>
                </a:solidFill>
              </a:rPr>
              <a:t>в месяц до </a:t>
            </a:r>
            <a:r>
              <a:rPr lang="en-US" sz="3600" dirty="0">
                <a:solidFill>
                  <a:schemeClr val="tx2">
                    <a:lumMod val="60000"/>
                    <a:lumOff val="40000"/>
                    <a:alpha val="99000"/>
                  </a:schemeClr>
                </a:solidFill>
              </a:rPr>
              <a:t>$30 </a:t>
            </a:r>
            <a:r>
              <a:rPr lang="ru-RU" sz="3600" dirty="0">
                <a:solidFill>
                  <a:schemeClr val="tx2">
                    <a:lumMod val="60000"/>
                    <a:lumOff val="40000"/>
                    <a:alpha val="99000"/>
                  </a:schemeClr>
                </a:solidFill>
              </a:rPr>
              <a:t>в день (для </a:t>
            </a:r>
            <a:r>
              <a:rPr lang="en-US" sz="3600" dirty="0">
                <a:solidFill>
                  <a:schemeClr val="tx2">
                    <a:lumMod val="60000"/>
                    <a:lumOff val="40000"/>
                    <a:alpha val="99000"/>
                  </a:schemeClr>
                </a:solidFill>
              </a:rPr>
              <a:t>premium)</a:t>
            </a:r>
            <a:endParaRPr lang="ru-RU" sz="3600" dirty="0">
              <a:solidFill>
                <a:schemeClr val="tx2">
                  <a:lumMod val="60000"/>
                  <a:lumOff val="40000"/>
                  <a:alpha val="99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6000" y="83626"/>
            <a:ext cx="3839645" cy="3727811"/>
          </a:xfrm>
          <a:prstGeom prst="rect">
            <a:avLst/>
          </a:prstGeom>
        </p:spPr>
      </p:pic>
    </p:spTree>
    <p:extLst>
      <p:ext uri="{BB962C8B-B14F-4D97-AF65-F5344CB8AC3E}">
        <p14:creationId xmlns:p14="http://schemas.microsoft.com/office/powerpoint/2010/main" val="92206705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000" y="221441"/>
            <a:ext cx="11149013" cy="747897"/>
          </a:xfrm>
        </p:spPr>
        <p:txBody>
          <a:bodyPr>
            <a:normAutofit fontScale="90000"/>
          </a:bodyPr>
          <a:lstStyle/>
          <a:p>
            <a:r>
              <a:rPr lang="ru-RU" dirty="0" smtClean="0"/>
              <a:t>Да, теперь у нас</a:t>
            </a:r>
            <a:r>
              <a:rPr lang="en-US" dirty="0" smtClean="0"/>
              <a:t>:</a:t>
            </a:r>
            <a:endParaRPr lang="en-US" dirty="0"/>
          </a:p>
        </p:txBody>
      </p:sp>
      <p:sp>
        <p:nvSpPr>
          <p:cNvPr id="3" name="Content Placeholder 2"/>
          <p:cNvSpPr>
            <a:spLocks noGrp="1"/>
          </p:cNvSpPr>
          <p:nvPr>
            <p:ph type="body" sz="quarter" idx="10"/>
          </p:nvPr>
        </p:nvSpPr>
        <p:spPr>
          <a:xfrm>
            <a:off x="3936000" y="1040909"/>
            <a:ext cx="7798937" cy="1726627"/>
          </a:xfrm>
        </p:spPr>
        <p:txBody>
          <a:bodyPr>
            <a:normAutofit lnSpcReduction="10000"/>
          </a:bodyPr>
          <a:lstStyle/>
          <a:p>
            <a:pPr marL="574675" indent="-571500">
              <a:buFont typeface="Wingdings" panose="05000000000000000000" pitchFamily="2" charset="2"/>
              <a:buChar char="§"/>
            </a:pPr>
            <a:r>
              <a:rPr lang="ru-RU" sz="3600" dirty="0">
                <a:solidFill>
                  <a:schemeClr val="tx2">
                    <a:lumMod val="60000"/>
                    <a:lumOff val="40000"/>
                    <a:alpha val="99000"/>
                  </a:schemeClr>
                </a:solidFill>
              </a:rPr>
              <a:t>Оплата с поминутной тарификацией</a:t>
            </a:r>
            <a:endParaRPr lang="en-US" sz="3600" dirty="0">
              <a:solidFill>
                <a:schemeClr val="tx2">
                  <a:lumMod val="60000"/>
                  <a:lumOff val="40000"/>
                  <a:alpha val="99000"/>
                </a:schemeClr>
              </a:solidFill>
            </a:endParaRPr>
          </a:p>
          <a:p>
            <a:pPr marL="574675" indent="-571500">
              <a:buFont typeface="Wingdings" panose="05000000000000000000" pitchFamily="2" charset="2"/>
              <a:buChar char="§"/>
            </a:pPr>
            <a:r>
              <a:rPr lang="ru-RU" sz="3600" dirty="0">
                <a:solidFill>
                  <a:schemeClr val="tx2">
                    <a:lumMod val="60000"/>
                    <a:lumOff val="40000"/>
                    <a:alpha val="99000"/>
                  </a:schemeClr>
                </a:solidFill>
                <a:latin typeface="+mj-lt"/>
              </a:rPr>
              <a:t>Пользовательский</a:t>
            </a:r>
            <a:r>
              <a:rPr lang="ru-RU" sz="3600" dirty="0">
                <a:solidFill>
                  <a:schemeClr val="tx2">
                    <a:lumMod val="60000"/>
                    <a:lumOff val="40000"/>
                    <a:alpha val="99000"/>
                  </a:schemeClr>
                </a:solidFill>
              </a:rPr>
              <a:t> доступ через </a:t>
            </a:r>
            <a:r>
              <a:rPr lang="en-US" sz="3600" dirty="0">
                <a:solidFill>
                  <a:schemeClr val="tx2">
                    <a:lumMod val="60000"/>
                    <a:lumOff val="40000"/>
                    <a:alpha val="99000"/>
                  </a:schemeClr>
                </a:solidFill>
              </a:rPr>
              <a:t>RDP</a:t>
            </a:r>
            <a:endParaRPr lang="ru-RU" sz="3600" dirty="0">
              <a:solidFill>
                <a:schemeClr val="tx2">
                  <a:lumMod val="60000"/>
                  <a:lumOff val="40000"/>
                  <a:alpha val="99000"/>
                </a:schemeClr>
              </a:solidFill>
            </a:endParaRPr>
          </a:p>
          <a:p>
            <a:pPr marL="574675" indent="-571500">
              <a:buFont typeface="Wingdings" panose="05000000000000000000" pitchFamily="2" charset="2"/>
              <a:buChar char="§"/>
            </a:pPr>
            <a:r>
              <a:rPr lang="en-US" sz="3600" dirty="0">
                <a:solidFill>
                  <a:schemeClr val="tx2">
                    <a:lumMod val="60000"/>
                    <a:lumOff val="40000"/>
                    <a:alpha val="99000"/>
                  </a:schemeClr>
                </a:solidFill>
              </a:rPr>
              <a:t>SPLA </a:t>
            </a:r>
            <a:r>
              <a:rPr lang="ru-RU" sz="3600" dirty="0">
                <a:solidFill>
                  <a:schemeClr val="tx2">
                    <a:lumMod val="60000"/>
                    <a:lumOff val="40000"/>
                    <a:alpha val="99000"/>
                  </a:schemeClr>
                </a:solidFill>
              </a:rPr>
              <a:t>лицензирование</a:t>
            </a:r>
          </a:p>
        </p:txBody>
      </p:sp>
      <p:sp>
        <p:nvSpPr>
          <p:cNvPr id="4" name="AutoShape 2" descr="data:image/jpeg;base64,/9j/4AAQSkZJRgABAQAAAQABAAD/2wCEAAkGBhQSERUUEhQUFBUUFRQUFRQVFBUUFBQUFBAVFBQUFBQXHCYeFxkjHBQUHy8gIycpLCwsFR4xNTAqNSYrLCkBCQoKDgwOGg8PGikcHx0pLCkpLCwsLCksLCwsKSwtLCwpKSwsLCwpKSwpKSksKSwpLCwpKSwpKSkpKSwsKSkpKf/AABEIALcBEwMBIgACEQEDEQH/xAAbAAABBQEBAAAAAAAAAAAAAAADAAECBAUGB//EAD8QAAEDAgQDBgMGBAUEAwAAAAEAAhEDBAUSITFBUWETInGBkaEGscEUMkLR4fAVUmKiBzOSsvEjk8LSQ3KC/8QAGgEAAgMBAQAAAAAAAAAAAAAAAAECAwQFBv/EACwRAAICAQQBAQcEAwAAAAAAAAABAhEDBBIhMUFREyIjMmFx8AWBsdEzQpH/2gAMAwEAAhEDEQA/AOzqWBKZmGkc/VaYU2rX2ZEZgsHKIw987raDFLKlSHRjDD3cUT7CVrhqjUpoYUYTsOdMyo9l5rVqQN1j4pfMaOf081VJonGJWva4YJmP3wWDd4+NxpII35g/qqeMYoXyJ0n1jj+vFctiOLRPIQADxJ2npv6LO3ZqUaNvFfiOconVrYjQaECfksn+J1nj/MDQD/TJ+SyhbF4FSSQRqT/MNweWoGnHMOsCp1O+NPpOn6osdHaYLjNVhHfPhEg+hK7TDsYzjvadQvKbNob9wka7beQBnmulwm+e0y4gt4niB1B38U0yDiegvYTqCi2NuWzmM/vRZ+GYiDAnddDQpBwV0HZTONEQ+FF90rBs0M2CuplYFt0pPrmNCjfYQomwTpiKra7uai66PNWnYbPFD/hQSpgVKmJRxQW4sSd1eqYOCotwfoimJj0b1ysNuOiJSsQEcW4VidCplYV5Q6lYBXOxCi62ClaCmUxchEbXCKbNvJL7ME7QqYF1cKrXv4Vt9sqtW06JABpXxfwUxI1lCZTLeCT6h5Kp2SXXJI3CSFmPJOi5BSNEBTaEJtYc0VrwojoKwokoQeERrwixkwVF+qIEz4ASbGjIxStkEh3Py/VcRiVcvkzDeR0nlIOsdFv/ABDcF502+Y4D6rlcWOVuu/LQ+pXPnluRvhiqJg4viIpj+Y7AdeQnYeqpYZbMqNcXDU6kAkwDIzDiYMeqq3lqXvzO0bwLu6I59fJRfigZDaOvN0HXh5/qmpeg9parVezIaAC07fykf0x+zomfk3zR1mPNJrhu4hpO4mfZUrmsNhl/VSUrFtonWvQCA0jTQQP05rUwu8cdNZ08P0KxaDdZG548vr8lvYVoDPAj3afqnQjpcLc5p025cPLkvRMDug5uuh5LzO3u8voP38l0mB3hBBdpPBWR4ZVNWd9okGqpbPkAhWWuWhMzkixLs08p8ylyA3ZqJYpFKEAQyp8qmAlCLCiCaFOEoQBDKllU4SRYUDLFEsRSop2KgJaoFqsEKBClYqK7goGmjlqZwT3C2lU0uiSNlKSW8NqOTZcO5q3TvHKiwo7FnsmX2XZVineEcPdUGFHYlbJUjQbflCvr+Wxz08uP0HmhNVO7qS8AcAB66/UKnNPbAsxRTkVbvU+HzXLY2Y+9rxg7RMif3rK6q8IDSeA+i43Fa+eTw1k+0D81ypOmdTGrOVvKjqjpImOg9hwQ2UXDZsH2/Rar6UCY1/COPiqtS2Ma++v78lashP2ZSewDcgeGY+Q1VbLJ0EDnx9Vo0sOndO631022HU8T9FdGZVLGQs6Om3gOswB9Vo2m58R7AiUSztJGg249eaOyj3//AM/WFJzKthew5suzHhIH5/TyXRWjtSOWo+v0KwcP08tfMn9+q1RWyknqPyVkZcFMonY4Leaarfa1cLhN5DtdpA9R+a6m2vjlg8JHoSPlC0Y5Gaao1IShUhfp/t4V1ogXElVF6FMXgTtAHypi1QF0E/bhIOCWVKEu0CfME7ChsqWVPmSlKx0hoTEKSYosVAyoORHKBUkxUBJUHFFKG8p7hUCzFOknT3Co41hVmmqzFYprOyRZpo7FWpuVhhSJB2qlQbmqvPIj5MP0VudPJV8GpyHuPF5H+nRZ83LSL8PFsxfiWocwpNMDKXvd/KwGXGeZOUDzPArCdb6DumPwt2J5HoBpvt6LrsSw4FxcdZjTSO7OXxiSfEkrOfZjfWefFc+ceTpY5JIw2YeAC+pAPE/haBwE8PmqjrQ1DMQ3gI1PUrerWAOrpdG07DrA080M0A4dOXNFFikc/Vpj7rBm5xGp5TsB19JSt8JJMu06DbwlbhpgKTICsUfUhKXoRoWgAiFndjL3+LWj01+YWuX6LOpNh7hzdmHUGmB82/JSK/ULa0O8B1Lj5cPUt9EO+uIcR1b+/ZaFvS1J6D3Lj+XosbER/wBUDmfYDX6qUuEVrlm5g1Qu0/qaP7gF3AC4/wCFaE1PA5v9J094XZha8XVmLK+aIQlCmkrSqyCSlCUICyKWYp4TQgY4qnmpfaChwlCACi6KcXhQExTthRZ+3lL+IqqQoORuYUi4cSUDiYVJyC9Pcw2ovuxMIZxMLNegOUlNkdqNf+JtTrDST3sW0CGlGZKkxGY1VjJUlYYosARWpDJDqp2rBTpCeJc7/U4lRyqN9UytgCQBEAchA0VGZ07L8XKozr3FBOrTHNZ78RY46GFzmN43d9q2nSohjXOy56shsnbQbLkLn4yrtdDmUzBcCG9o2MpggkhY1Cc+Ub24Q4kelVqs6bqLtBCxfh+/7ZodDmkgS07iRPyK1K8hQ5i6ZYql0CLCSjFVX141VY4jzcBPMgfNSv0FRpQTspi0Bg8lRbdVG7EEeInyWlY3wdo4QVODT7Kpxa6D0aUadI9Fh34/6pPLujzIn5LqG0FlYnhms8zPsrJx44Koy5Nr4UpQ0nn8pC35WJ8OUnBokQMvzP6fJbK1Y/lRjyfMSzJZlFOrCsfMlmTJkDJZkpUUkAPKUpk0oAdMlKYlAxFQcpEqBQBByC9GcUB6AAvQHIzyguKYgaSRKSAsHaXTXjQq4xqzmtDNKYV62Lo7yhYJFloKK0Qqjc09FbBRYwra6M8gBBokFFdHFU5S/CuzExOgHggtDh4x+hXH3fwdSc4nsZkyZdE85y7rvbioOiyLvEAxZd23yb4x3KqK2D4E2nJiCTJ1JkwBuTyCsX9oFbsHuPefABEgTr0nkgXzhOhTUk+WLa7MK9s5C47Ffhyo9gIyVHy/MSfwujKGh47pbHuV3hrie8DExPBGdhjXajQ8xoVYppPgg4XxI8sw74euG5i3tGGAGw8ZSZk5oJEdOq7LA7qrGWuyHDSRsV0TMMjcz4tHzVmlSA4BKTUnyCWxUuQllU2Vb4gfq0TAjM49Af0KuimBsuevbt1S6rNGrWMDI/rya/3OjyUMs6iSwYt0r9DpvhjEu1DmtkhsaneeHst1Zvw9hP2ei1v4j3neJ4LUhasCksa39mLUuDyy2dEFB8oxCG6eCuM5EEqUp2pQgBkk8JQmBFMpFNCQDQmKlCbKmBAqJUyFEoAG5AejuQXpgV3oDyrFRAcECBJlKEyAI5XcAjUaebikMQZMKzTrt4KNBZOlakcVcp0uaza+I5R3RKCMZe4QGGVFuiS5NX7EAZnjKr3NzCBbNqky5Dvt4WXO3VmvT1dFO5u1lAZ367K1ctWK8VX1MtLSPvPOoaPDieixrlnT8cGpcYWc2dtVwMRE6eY2Kz7g1+GTxM/L9VfdhFSNbj+wBU6tlWA7tVjtNnNIk+IOg34FT9mvA1PjlpgaVS4c0sqZTPHaB4Lew6r3YPBc2cRqU/8AMpnxYc49N/ZamHXuZuYbHVNx2lbbkzcFZEEHxWN9q1Vq3rypxmQnj4NJggE8tUPBMGHaGpADTDzA1dUI1J85Kr4nehlMAkgucIjk2CZ9QtvC8Rp5GDvNzNzDPpmniCr4wUnz4OXk1uPG5Y91P889GhKdQNXpKIxaSvsYhQc6EUsQqlCeKAopVsVa1SpYk08VJ+EtKrnBwDogC2LmU5roDbctQqN24uLcp8UWFFtladwpiootaeSnlTELMlKbKn2QAxUC1RNdIuRYEHIL0VxVZ1XWEwB1AgvKO9VqhTAikmlJAjOoWL2lats8DQpwCVOnZgkEqLBJBRHJSZUA2CZzCNlAUXE7KJMtOvNgJVG7ovdw1+fRFuK/Zt/Dm+XkuZxPHakmJj3WfLkilTObm/Ulintxrc1/wa7uDMbEbgiCOhCPaVwwQNysV/xJOlVoqAaCZDwOTXjXyOik3EaJ1Y93/wBKm48HjQ+i5+5LpnWwfqWPKlu4f55NipLwe9A6bqnUGXZzj4wdVXZcz90z4GUKsD4qxWzqQyRouUqgcNQi2xaJEQs+i0wjHTUkAczoPVWNOSK90YstPInRWbPdY38XoD/5Gu6NOb3GnugX2OFzS1gytO/Nw+g6IpR7Muq1+PHGrt+hHHsWNWr3D3Ww1nWDJPmZ8oXpNta5aFNpAJYxoIIBE5dV598H4Qa9cOI7lOHOPAmZa319gV6a0TIW/SRdOb8nAxXNynLyRtXCO73SOHD0VgVSRyI3H74LPDS1yt0KsGDsdj9CtEo2a4JQfHCE1r51OisO2Ug4JyxUGqyoZndFa080TsUhSKKCyBCjCP2YUsqYFeFEtVkhDfUAQIA5iC6vBhWjVCYgckDA6JnmEXfgpGkCiwoz61cjhKAavRaT6WmiqVAeSdiorOcgPVnspEqpXJHBFhRFJVCXcikjcPaaTHKxTQWBHYkRDsCDeXeXQb/JKvcZGzxOgXJXvxHFRzR+HQnmeKzZ8ygq8nI/UNVKPwsXb7fov7NK4p5pJEn3/Rc1iZc066jhzH79EPGfip9OGt8SVRtcddWBD9Y4Hjpz4LnOdo4+HBkitz6AXWvX5+v78lm3FI7+e4WzSwx9aqxlOTJ6Agbkk9BJ8l6Hb4ZRY40qbGiGta5+Rpe4DMJe8jU+3sp4sLnz0dnS4JZFa6PF6lct2JBHWD6phj1wNqjvOHf7gV7Bf4JbuaGGkxwaA0HKAYGn3mwR5LAuv8ObZ4ljn09YMODgDygieXFaoYWvlOi8GTEr/g87q47cO3qvHhDf9oCpulxlxLjzcST6leht/wALWTrXd/2x/wCy0bP/AA3tm/e7R/i4NH9oB91b7HIytyk+zzuxBkQJ5deULt8C+D6tYh1QdkzT7w75H9LTt4n3XX4dglGj/lU2MPMDvf6jr7rUaFZDSRTuXJQ8O52xYfh7KLAymIaPMk8STxKKx3ekIo1HgoNGq29dF6VBq1PNtugsE6enipVKkGUiQdQhkyArgVMrtM0Fp8Z0PmCrrR1WFj1TKabpiQ4ebS1w/wDL1W3Z1A9jXcx78Vmb95oo0+Z+1nil45X2f9BA5JtXmnMJoCDcS7UKWZBgKYQBOVWuXAcEbOoPMlAFYVGncFGdWbGiLlCbKOSVDsHomIhTc1ClADkqvVbKM5gQH0+qYiqaZB30TFsKddkbHdUnVt90hhoPRJBFwnTAlKKymOaq03olzchlNzv5QT58EPhWypyUVb8FS+updps3Tz4rh8So5XFw56rpi7QcyNfqsbEW6GfIeH/K4eSbnK2eUjlc8rm/Jh3JzjVZlQupEPbwOvhxC0bi3Q6FrndlJhsEuPJo3KhHg6MGkvoeg/A1BhomuBJqODQdyGANMDlJOvgtSwpE161XdpADTqATmdmIkajRsEfRL4ftaVK0ospiGBjXASTq/vkknfUlFu8RGw2XSjUFR6XTYVHHFIrXAmfpxhAtaJaCXwXEk6cAYAHsPRQfeDb9yo07md/T8irYyNE4s1aFw06EgHgP34o5asJoAe58kkwBP4QOAHjqtOyuswg7rVjn4MWbH/si41qI0oQqKQerjKWaVTgna3VABR2mQmIT0BlQhGJVVzkNAZHxy4izdUaJNJzXR0ccjvLvA+Sn8BYk40G06hl2pHmZy+hCv3tuKtGpTP42Ob5xp7wuKwuq4MDgSHB2aNtNiPceiw5/cmpHP1OR4ckckf3+v0PUkgsvCsW7ZgPEaOHVaIcrE7OvjmskVKPTJFRZ1SzJFyZIeU4cguPFN2uqBljMomqguuQNyhC/YdigRazBDcmkFQICQyNWrCg46Ji8KNSqOCaE0ReZCp1Qp1KsgxoVnUKNTXM7j7JDLXZJJR1TpgV6DcojfqqHxNckUg3+YhXaN5rq0+i534nus9am0cHtHuCfmVRqZ1j+/Bg1ktuOvUNiF62mNTrwCxsSupyknQg6eeqhf1O2uMgOkwTyA3PoqnxBfslrWbMC5FWzhYsVNLywVW4EEqthOLdo97NiWOA5yCD8gVm3N71XQ/DmCNpsNw/772wG8Ax34iP5iPYq1RSTcjdOMccG5eevudJ8LYzmtxTP3qXcPg37p9IV2vdLiatU0quemdfZzeRWpQxsVByPEHdWJ2ek0Wqjlgk+GatS4TC55HZUG1+qXbQros3tGvSuefFFsa4Y4nMSSTE8NdAOgWE66mYK1/h6w7Vwe77jdv6iOvL8lox3J0ijLtgrkdRKfOpOahuXSo41hmvRKdSCqrHQiFySJF2QVVrtgqAqFEz5hqpEQTKkFcneXNKjWqUnd3vEg8Mr4ePnHkupewhcZ8fWwJp1eOUsPXIZHs4+iyaqNwv0MmrxLJDnwXsI+J2Uq7WTo/Qn21XcNv2leCdoS6Qdl678J34rWzC77w7ruscVkwTv3WS0Xw/h+vP7nRCsCn7QKiGCd0XL1Wo6ZYLgg1qWbYwokgcUswQAJ1iOJUqVqG7BE7QKPaIGM+nJ8FJz9EJ9VCJhACrVTwEqtVujxBRXF3Lz4Ji0FIZUbXeToIEcUQgjWVMHdAq1QNCCUWFBg8JKuKo5eySYgNpfB8kbAxPNchixLbwTqA41B4Zc6SSy6r5E/qYNdFbL/OmY13iHYMJ3qVBJP8rDqAOp3PkuVrYk57obqT5JJKjDBU2R0uOOxz8m3gWDuA+0VspaIDG7guLgMxHICdOcLo8Rv9S3h+feHsQkkqJvdyznzl7Wdy8Nr+DBrXOsH/hANz5pkkJGqMVRNuIEbOcPNFZiDyPvgAbktJ3228Ckkr4dmqObJHqTLNnme9kkwRLhoNnHlqRoRE69F6DZYmGhsCAAAPIJkl0tPwixTlkVydmxSv2lWA8FMkttkCL6HJFY8cUySdAFaFIhJJSoY0wuH/xRrtbRpAbueTHQN1+YSSWfU/4mQn0ee0HLvPhHEclPcwXQY6gJJLiRdO0c7UNxqS7TOxpWjg6S8noVaakkukd4WdKUkkDEHJiUkkAQFYa9EB9+2JGsdEkkiVDtrE8lXq1Mp19kkkCGubwDQcRus/tSBJJM6eSSSkiLJMvHEbJJJJAf/9k=">
            <a:hlinkClick r:id="rId2"/>
          </p:cNvPr>
          <p:cNvSpPr>
            <a:spLocks noChangeAspect="1" noChangeArrowheads="1"/>
          </p:cNvSpPr>
          <p:nvPr/>
        </p:nvSpPr>
        <p:spPr bwMode="auto">
          <a:xfrm>
            <a:off x="157164" y="-830263"/>
            <a:ext cx="2619375" cy="1743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TextBox 6"/>
          <p:cNvSpPr txBox="1"/>
          <p:nvPr/>
        </p:nvSpPr>
        <p:spPr>
          <a:xfrm>
            <a:off x="3936000" y="2839107"/>
            <a:ext cx="7909013" cy="3447098"/>
          </a:xfrm>
          <a:prstGeom prst="rect">
            <a:avLst/>
          </a:prstGeom>
          <a:noFill/>
        </p:spPr>
        <p:txBody>
          <a:bodyPr wrap="square" lIns="0" tIns="0" rIns="0" bIns="0" rtlCol="0">
            <a:spAutoFit/>
          </a:bodyPr>
          <a:lstStyle/>
          <a:p>
            <a:pPr marL="460375" indent="-457200">
              <a:buFont typeface="Wingdings" panose="05000000000000000000" pitchFamily="2" charset="2"/>
              <a:buChar char="§"/>
            </a:pPr>
            <a:r>
              <a:rPr lang="ru-RU" sz="3200" dirty="0">
                <a:solidFill>
                  <a:schemeClr val="tx2">
                    <a:lumMod val="60000"/>
                    <a:lumOff val="40000"/>
                  </a:schemeClr>
                </a:solidFill>
                <a:latin typeface="+mj-lt"/>
              </a:rPr>
              <a:t>Поддержка БД </a:t>
            </a:r>
            <a:r>
              <a:rPr lang="en-US" sz="3200" dirty="0" smtClean="0">
                <a:solidFill>
                  <a:schemeClr val="tx2">
                    <a:lumMod val="60000"/>
                    <a:lumOff val="40000"/>
                  </a:schemeClr>
                </a:solidFill>
                <a:latin typeface="+mj-lt"/>
              </a:rPr>
              <a:t>Oracle</a:t>
            </a:r>
          </a:p>
          <a:p>
            <a:pPr marL="460375" indent="-457200">
              <a:buFont typeface="Wingdings" panose="05000000000000000000" pitchFamily="2" charset="2"/>
              <a:buChar char="§"/>
            </a:pPr>
            <a:r>
              <a:rPr lang="ru-RU" sz="3200" dirty="0" smtClean="0">
                <a:solidFill>
                  <a:schemeClr val="tx2">
                    <a:lumMod val="60000"/>
                    <a:lumOff val="40000"/>
                  </a:schemeClr>
                </a:solidFill>
                <a:latin typeface="+mj-lt"/>
              </a:rPr>
              <a:t>Быстрые </a:t>
            </a:r>
            <a:r>
              <a:rPr lang="ru-RU" sz="3200" dirty="0">
                <a:solidFill>
                  <a:schemeClr val="tx2">
                    <a:lumMod val="60000"/>
                    <a:lumOff val="40000"/>
                  </a:schemeClr>
                </a:solidFill>
                <a:latin typeface="+mj-lt"/>
              </a:rPr>
              <a:t>(относительно) дисковые </a:t>
            </a:r>
            <a:r>
              <a:rPr lang="en-US" sz="3200" dirty="0">
                <a:solidFill>
                  <a:schemeClr val="tx2">
                    <a:lumMod val="60000"/>
                    <a:lumOff val="40000"/>
                  </a:schemeClr>
                </a:solidFill>
                <a:latin typeface="+mj-lt"/>
              </a:rPr>
              <a:t> </a:t>
            </a:r>
            <a:r>
              <a:rPr lang="ru-RU" sz="3200" dirty="0" smtClean="0">
                <a:solidFill>
                  <a:schemeClr val="tx2">
                    <a:lumMod val="60000"/>
                    <a:lumOff val="40000"/>
                  </a:schemeClr>
                </a:solidFill>
                <a:latin typeface="+mj-lt"/>
              </a:rPr>
              <a:t>устройства</a:t>
            </a:r>
          </a:p>
          <a:p>
            <a:pPr marL="460375" indent="-457200">
              <a:buFont typeface="Wingdings" panose="05000000000000000000" pitchFamily="2" charset="2"/>
              <a:buChar char="§"/>
            </a:pPr>
            <a:r>
              <a:rPr lang="ru-RU" sz="3200" dirty="0" smtClean="0">
                <a:solidFill>
                  <a:schemeClr val="tx2">
                    <a:lumMod val="60000"/>
                    <a:lumOff val="40000"/>
                  </a:schemeClr>
                </a:solidFill>
                <a:latin typeface="+mj-lt"/>
              </a:rPr>
              <a:t>Сценарии </a:t>
            </a:r>
            <a:r>
              <a:rPr lang="ru-RU" sz="3200" dirty="0">
                <a:solidFill>
                  <a:schemeClr val="tx2">
                    <a:lumMod val="60000"/>
                    <a:lumOff val="40000"/>
                  </a:schemeClr>
                </a:solidFill>
                <a:latin typeface="+mj-lt"/>
              </a:rPr>
              <a:t>хостинга</a:t>
            </a:r>
            <a:r>
              <a:rPr lang="en-US" sz="3200" dirty="0">
                <a:solidFill>
                  <a:schemeClr val="tx2">
                    <a:lumMod val="60000"/>
                    <a:lumOff val="40000"/>
                  </a:schemeClr>
                </a:solidFill>
                <a:latin typeface="+mj-lt"/>
              </a:rPr>
              <a:t> </a:t>
            </a:r>
            <a:r>
              <a:rPr lang="ru-RU" sz="3200" dirty="0">
                <a:solidFill>
                  <a:schemeClr val="tx2">
                    <a:lumMod val="60000"/>
                    <a:lumOff val="40000"/>
                  </a:schemeClr>
                </a:solidFill>
                <a:latin typeface="+mj-lt"/>
              </a:rPr>
              <a:t>десктопных </a:t>
            </a:r>
            <a:r>
              <a:rPr lang="en-US" sz="3200" dirty="0" smtClean="0">
                <a:solidFill>
                  <a:schemeClr val="tx2">
                    <a:lumMod val="60000"/>
                    <a:lumOff val="40000"/>
                  </a:schemeClr>
                </a:solidFill>
                <a:latin typeface="+mj-lt"/>
              </a:rPr>
              <a:t>Windows</a:t>
            </a:r>
            <a:r>
              <a:rPr lang="ru-RU" sz="3200" dirty="0" smtClean="0">
                <a:solidFill>
                  <a:schemeClr val="tx2">
                    <a:lumMod val="60000"/>
                    <a:lumOff val="40000"/>
                  </a:schemeClr>
                </a:solidFill>
                <a:latin typeface="+mj-lt"/>
              </a:rPr>
              <a:t> приложений</a:t>
            </a:r>
          </a:p>
          <a:p>
            <a:pPr marL="460375" indent="-457200">
              <a:buFont typeface="Wingdings" panose="05000000000000000000" pitchFamily="2" charset="2"/>
              <a:buChar char="§"/>
            </a:pPr>
            <a:r>
              <a:rPr lang="ru-RU" sz="3200" dirty="0" smtClean="0">
                <a:solidFill>
                  <a:schemeClr val="tx2">
                    <a:lumMod val="60000"/>
                    <a:lumOff val="40000"/>
                  </a:schemeClr>
                </a:solidFill>
                <a:latin typeface="+mj-lt"/>
              </a:rPr>
              <a:t>Гибкие </a:t>
            </a:r>
            <a:r>
              <a:rPr lang="ru-RU" sz="3200" dirty="0">
                <a:solidFill>
                  <a:schemeClr val="tx2">
                    <a:lumMod val="60000"/>
                    <a:lumOff val="40000"/>
                  </a:schemeClr>
                </a:solidFill>
                <a:latin typeface="+mj-lt"/>
              </a:rPr>
              <a:t>и удобные варианты </a:t>
            </a:r>
            <a:r>
              <a:rPr lang="ru-RU" sz="3200" dirty="0" smtClean="0">
                <a:solidFill>
                  <a:schemeClr val="tx2">
                    <a:lumMod val="60000"/>
                    <a:lumOff val="40000"/>
                  </a:schemeClr>
                </a:solidFill>
                <a:latin typeface="+mj-lt"/>
              </a:rPr>
              <a:t>оплаты</a:t>
            </a:r>
          </a:p>
          <a:p>
            <a:pPr marL="460375" indent="-457200">
              <a:buFont typeface="Wingdings" panose="05000000000000000000" pitchFamily="2" charset="2"/>
              <a:buChar char="§"/>
            </a:pPr>
            <a:r>
              <a:rPr lang="en-US" sz="3200" dirty="0" smtClean="0">
                <a:solidFill>
                  <a:schemeClr val="tx2">
                    <a:lumMod val="60000"/>
                    <a:lumOff val="40000"/>
                  </a:schemeClr>
                </a:solidFill>
                <a:latin typeface="+mj-lt"/>
              </a:rPr>
              <a:t>VM </a:t>
            </a:r>
            <a:r>
              <a:rPr lang="en-US" sz="3200" dirty="0">
                <a:solidFill>
                  <a:schemeClr val="tx2">
                    <a:lumMod val="60000"/>
                    <a:lumOff val="40000"/>
                  </a:schemeClr>
                </a:solidFill>
                <a:latin typeface="+mj-lt"/>
              </a:rPr>
              <a:t>Depot </a:t>
            </a:r>
            <a:r>
              <a:rPr lang="ru-RU" sz="3200" dirty="0">
                <a:solidFill>
                  <a:schemeClr val="tx2">
                    <a:lumMod val="60000"/>
                    <a:lumOff val="40000"/>
                  </a:schemeClr>
                </a:solidFill>
                <a:latin typeface="+mj-lt"/>
              </a:rPr>
              <a:t>с большим выбором образов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88" y="1089000"/>
            <a:ext cx="3581400" cy="4457700"/>
          </a:xfrm>
          <a:prstGeom prst="rect">
            <a:avLst/>
          </a:prstGeom>
        </p:spPr>
      </p:pic>
    </p:spTree>
    <p:extLst>
      <p:ext uri="{BB962C8B-B14F-4D97-AF65-F5344CB8AC3E}">
        <p14:creationId xmlns:p14="http://schemas.microsoft.com/office/powerpoint/2010/main" val="247201476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483" y="0"/>
            <a:ext cx="11469530" cy="747897"/>
          </a:xfrm>
        </p:spPr>
        <p:txBody>
          <a:bodyPr>
            <a:normAutofit fontScale="90000"/>
          </a:bodyPr>
          <a:lstStyle/>
          <a:p>
            <a:r>
              <a:rPr lang="ru-RU" dirty="0" smtClean="0"/>
              <a:t>Теперь у нас есть автомасштабирование!</a:t>
            </a:r>
            <a:endParaRPr lang="en-US" dirty="0"/>
          </a:p>
        </p:txBody>
      </p:sp>
      <p:sp>
        <p:nvSpPr>
          <p:cNvPr id="7" name="TextBox 6"/>
          <p:cNvSpPr txBox="1"/>
          <p:nvPr/>
        </p:nvSpPr>
        <p:spPr>
          <a:xfrm>
            <a:off x="4410205" y="747897"/>
            <a:ext cx="7369013" cy="1969770"/>
          </a:xfrm>
          <a:prstGeom prst="rect">
            <a:avLst/>
          </a:prstGeom>
          <a:noFill/>
        </p:spPr>
        <p:txBody>
          <a:bodyPr wrap="square" lIns="0" tIns="0" rIns="0" bIns="0" rtlCol="0">
            <a:spAutoFit/>
          </a:bodyPr>
          <a:lstStyle/>
          <a:p>
            <a:pPr marL="460375" indent="-457200">
              <a:buFont typeface="Wingdings" panose="05000000000000000000" pitchFamily="2" charset="2"/>
              <a:buChar char="§"/>
            </a:pPr>
            <a:r>
              <a:rPr lang="ru-RU" sz="3200" dirty="0" smtClean="0">
                <a:solidFill>
                  <a:schemeClr val="tx2">
                    <a:lumMod val="60000"/>
                    <a:lumOff val="40000"/>
                  </a:schemeClr>
                </a:solidFill>
                <a:latin typeface="+mj-lt"/>
              </a:rPr>
              <a:t>Встроенный в платформу сервис</a:t>
            </a:r>
          </a:p>
          <a:p>
            <a:pPr marL="460375" indent="-457200">
              <a:buFont typeface="Wingdings" panose="05000000000000000000" pitchFamily="2" charset="2"/>
              <a:buChar char="§"/>
            </a:pPr>
            <a:r>
              <a:rPr lang="ru-RU" sz="3200" dirty="0" smtClean="0">
                <a:solidFill>
                  <a:schemeClr val="tx2">
                    <a:lumMod val="60000"/>
                    <a:lumOff val="40000"/>
                  </a:schemeClr>
                </a:solidFill>
                <a:latin typeface="+mj-lt"/>
              </a:rPr>
              <a:t>Мониторинг по утилизации </a:t>
            </a:r>
            <a:r>
              <a:rPr lang="en-US" sz="3200" dirty="0" smtClean="0">
                <a:solidFill>
                  <a:schemeClr val="tx2">
                    <a:lumMod val="60000"/>
                    <a:lumOff val="40000"/>
                  </a:schemeClr>
                </a:solidFill>
                <a:latin typeface="+mj-lt"/>
              </a:rPr>
              <a:t>CPU</a:t>
            </a:r>
            <a:r>
              <a:rPr lang="ru-RU" sz="3200" dirty="0" smtClean="0">
                <a:solidFill>
                  <a:schemeClr val="tx2">
                    <a:lumMod val="60000"/>
                    <a:lumOff val="40000"/>
                  </a:schemeClr>
                </a:solidFill>
                <a:latin typeface="+mj-lt"/>
              </a:rPr>
              <a:t> и длине </a:t>
            </a:r>
            <a:r>
              <a:rPr lang="en-US" sz="3200" dirty="0" smtClean="0">
                <a:solidFill>
                  <a:schemeClr val="tx2">
                    <a:lumMod val="60000"/>
                    <a:lumOff val="40000"/>
                  </a:schemeClr>
                </a:solidFill>
                <a:latin typeface="+mj-lt"/>
              </a:rPr>
              <a:t>Azure Queues</a:t>
            </a:r>
          </a:p>
          <a:p>
            <a:pPr marL="460375" indent="-457200">
              <a:buFont typeface="Wingdings" panose="05000000000000000000" pitchFamily="2" charset="2"/>
              <a:buChar char="§"/>
            </a:pPr>
            <a:endParaRPr lang="ru-RU" sz="3200" dirty="0">
              <a:solidFill>
                <a:schemeClr val="tx2">
                  <a:lumMod val="60000"/>
                  <a:lumOff val="40000"/>
                </a:schemeClr>
              </a:solidFill>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483" y="909000"/>
            <a:ext cx="3810000" cy="253365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000" y="2529000"/>
            <a:ext cx="5646299" cy="3953175"/>
          </a:xfrm>
          <a:prstGeom prst="rect">
            <a:avLst/>
          </a:prstGeom>
        </p:spPr>
      </p:pic>
      <p:sp>
        <p:nvSpPr>
          <p:cNvPr id="10" name="TextBox 9"/>
          <p:cNvSpPr txBox="1"/>
          <p:nvPr/>
        </p:nvSpPr>
        <p:spPr>
          <a:xfrm>
            <a:off x="375483" y="3620786"/>
            <a:ext cx="5540517" cy="2800767"/>
          </a:xfrm>
          <a:prstGeom prst="rect">
            <a:avLst/>
          </a:prstGeom>
          <a:noFill/>
        </p:spPr>
        <p:txBody>
          <a:bodyPr wrap="square" lIns="0" tIns="0" rIns="0" bIns="0" rtlCol="0">
            <a:spAutoFit/>
          </a:bodyPr>
          <a:lstStyle/>
          <a:p>
            <a:pPr marL="460375" indent="-457200">
              <a:buFont typeface="Wingdings" panose="05000000000000000000" pitchFamily="2" charset="2"/>
              <a:buChar char="§"/>
            </a:pPr>
            <a:r>
              <a:rPr lang="ru-RU" sz="3200" dirty="0" smtClean="0">
                <a:solidFill>
                  <a:schemeClr val="tx2">
                    <a:lumMod val="60000"/>
                    <a:lumOff val="40000"/>
                  </a:schemeClr>
                </a:solidFill>
                <a:latin typeface="+mj-lt"/>
              </a:rPr>
              <a:t>Если нужны более кастомные настройки – есть</a:t>
            </a:r>
            <a:r>
              <a:rPr lang="en-US" sz="3200" dirty="0" smtClean="0">
                <a:solidFill>
                  <a:schemeClr val="tx2">
                    <a:lumMod val="60000"/>
                    <a:lumOff val="40000"/>
                  </a:schemeClr>
                </a:solidFill>
                <a:latin typeface="+mj-lt"/>
              </a:rPr>
              <a:t> </a:t>
            </a:r>
            <a:r>
              <a:rPr lang="ru-RU" sz="3200" dirty="0" smtClean="0">
                <a:solidFill>
                  <a:schemeClr val="tx2">
                    <a:lumMod val="60000"/>
                    <a:lumOff val="40000"/>
                  </a:schemeClr>
                </a:solidFill>
                <a:latin typeface="+mj-lt"/>
              </a:rPr>
              <a:t>библиотека </a:t>
            </a:r>
            <a:r>
              <a:rPr lang="en-US" sz="3200" dirty="0" smtClean="0">
                <a:solidFill>
                  <a:schemeClr val="tx2">
                    <a:lumMod val="60000"/>
                    <a:lumOff val="40000"/>
                  </a:schemeClr>
                </a:solidFill>
                <a:latin typeface="+mj-lt"/>
              </a:rPr>
              <a:t>Wasabi </a:t>
            </a:r>
            <a:r>
              <a:rPr lang="en-US" sz="3200" dirty="0">
                <a:solidFill>
                  <a:schemeClr val="tx2">
                    <a:lumMod val="60000"/>
                    <a:lumOff val="40000"/>
                  </a:schemeClr>
                </a:solidFill>
                <a:latin typeface="+mj-lt"/>
              </a:rPr>
              <a:t>- </a:t>
            </a:r>
            <a:r>
              <a:rPr lang="en-US" sz="5400" b="1" u="sng" dirty="0" smtClean="0">
                <a:solidFill>
                  <a:schemeClr val="tx1">
                    <a:lumMod val="50000"/>
                    <a:lumOff val="50000"/>
                  </a:schemeClr>
                </a:solidFill>
                <a:latin typeface="+mj-lt"/>
              </a:rPr>
              <a:t>ou.gs/wasabi</a:t>
            </a:r>
            <a:endParaRPr lang="en-US" sz="3200" b="1" u="sng" dirty="0" smtClean="0">
              <a:solidFill>
                <a:schemeClr val="tx1">
                  <a:lumMod val="50000"/>
                  <a:lumOff val="50000"/>
                </a:schemeClr>
              </a:solidFill>
              <a:latin typeface="+mj-lt"/>
            </a:endParaRPr>
          </a:p>
          <a:p>
            <a:pPr marL="460375" indent="-457200">
              <a:buFont typeface="Wingdings" panose="05000000000000000000" pitchFamily="2" charset="2"/>
              <a:buChar char="§"/>
            </a:pPr>
            <a:endParaRPr lang="ru-RU" sz="3200" dirty="0">
              <a:solidFill>
                <a:schemeClr val="tx2">
                  <a:lumMod val="60000"/>
                  <a:lumOff val="40000"/>
                </a:schemeClr>
              </a:solidFill>
              <a:latin typeface="+mj-lt"/>
            </a:endParaRPr>
          </a:p>
        </p:txBody>
      </p:sp>
    </p:spTree>
    <p:extLst>
      <p:ext uri="{BB962C8B-B14F-4D97-AF65-F5344CB8AC3E}">
        <p14:creationId xmlns:p14="http://schemas.microsoft.com/office/powerpoint/2010/main" val="232602312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312686" y="189000"/>
            <a:ext cx="10297800" cy="1260000"/>
          </a:xfrm>
        </p:spPr>
        <p:txBody>
          <a:bodyPr>
            <a:normAutofit/>
          </a:bodyPr>
          <a:lstStyle/>
          <a:p>
            <a:r>
              <a:rPr lang="ru-RU" dirty="0" smtClean="0"/>
              <a:t>Облако для разработки и тестирования</a:t>
            </a:r>
            <a:endParaRPr lang="ru-RU"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6000" y="1809000"/>
            <a:ext cx="4762500" cy="3171825"/>
          </a:xfrm>
          <a:prstGeom prst="rect">
            <a:avLst/>
          </a:prstGeom>
        </p:spPr>
      </p:pic>
      <p:sp>
        <p:nvSpPr>
          <p:cNvPr id="9" name="Объект 4"/>
          <p:cNvSpPr>
            <a:spLocks noGrp="1"/>
          </p:cNvSpPr>
          <p:nvPr>
            <p:ph idx="1"/>
          </p:nvPr>
        </p:nvSpPr>
        <p:spPr>
          <a:xfrm>
            <a:off x="336000" y="1269000"/>
            <a:ext cx="6660000" cy="5049000"/>
          </a:xfrm>
        </p:spPr>
        <p:txBody>
          <a:bodyPr>
            <a:noAutofit/>
          </a:bodyPr>
          <a:lstStyle/>
          <a:p>
            <a:pPr lvl="2">
              <a:lnSpc>
                <a:spcPct val="150000"/>
              </a:lnSpc>
              <a:buFont typeface="Arial" panose="020B0604020202020204" pitchFamily="34" charset="0"/>
              <a:buChar char="•"/>
            </a:pPr>
            <a:r>
              <a:rPr lang="ru-RU" sz="2800" dirty="0" smtClean="0">
                <a:latin typeface="+mj-lt"/>
              </a:rPr>
              <a:t>Ресурсы по требованию</a:t>
            </a:r>
            <a:endParaRPr lang="en-US" sz="2800" dirty="0" smtClean="0">
              <a:latin typeface="+mj-lt"/>
            </a:endParaRPr>
          </a:p>
          <a:p>
            <a:pPr lvl="2">
              <a:lnSpc>
                <a:spcPct val="150000"/>
              </a:lnSpc>
              <a:buFont typeface="Arial" panose="020B0604020202020204" pitchFamily="34" charset="0"/>
              <a:buChar char="•"/>
            </a:pPr>
            <a:r>
              <a:rPr lang="ru-RU" sz="2800" dirty="0" smtClean="0">
                <a:latin typeface="+mj-lt"/>
              </a:rPr>
              <a:t>Оплата по использованию</a:t>
            </a:r>
          </a:p>
          <a:p>
            <a:pPr lvl="2">
              <a:lnSpc>
                <a:spcPct val="150000"/>
              </a:lnSpc>
            </a:pPr>
            <a:r>
              <a:rPr lang="ru-RU" sz="2800" dirty="0" smtClean="0">
                <a:latin typeface="+mj-lt"/>
              </a:rPr>
              <a:t>Широкий набор дополнительных сервисов</a:t>
            </a:r>
          </a:p>
          <a:p>
            <a:pPr lvl="2">
              <a:lnSpc>
                <a:spcPct val="150000"/>
              </a:lnSpc>
            </a:pPr>
            <a:r>
              <a:rPr lang="ru-RU" sz="2800" dirty="0" smtClean="0">
                <a:latin typeface="+mj-lt"/>
              </a:rPr>
              <a:t>Готовые к использованию инструменты и фреймворки</a:t>
            </a:r>
          </a:p>
          <a:p>
            <a:pPr lvl="2">
              <a:lnSpc>
                <a:spcPct val="150000"/>
              </a:lnSpc>
            </a:pPr>
            <a:r>
              <a:rPr lang="en-US" sz="2800" dirty="0" smtClean="0">
                <a:latin typeface="+mj-lt"/>
              </a:rPr>
              <a:t>….</a:t>
            </a:r>
            <a:endParaRPr lang="ru-RU" sz="2800" dirty="0" smtClean="0">
              <a:latin typeface="+mj-lt"/>
            </a:endParaRPr>
          </a:p>
          <a:p>
            <a:pPr marL="87312" lvl="2" indent="0">
              <a:lnSpc>
                <a:spcPct val="150000"/>
              </a:lnSpc>
              <a:buNone/>
            </a:pPr>
            <a:endParaRPr lang="ru-RU" sz="2800" dirty="0" smtClean="0">
              <a:latin typeface="+mj-lt"/>
            </a:endParaRPr>
          </a:p>
        </p:txBody>
      </p:sp>
    </p:spTree>
    <p:extLst>
      <p:ext uri="{BB962C8B-B14F-4D97-AF65-F5344CB8AC3E}">
        <p14:creationId xmlns:p14="http://schemas.microsoft.com/office/powerpoint/2010/main" val="23866383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56000" y="189000"/>
            <a:ext cx="10297800" cy="1260000"/>
          </a:xfrm>
        </p:spPr>
        <p:txBody>
          <a:bodyPr>
            <a:normAutofit/>
          </a:bodyPr>
          <a:lstStyle/>
          <a:p>
            <a:r>
              <a:rPr lang="en-US" dirty="0" smtClean="0"/>
              <a:t>Development in cloud…</a:t>
            </a:r>
            <a:endParaRPr lang="ru-RU" dirty="0"/>
          </a:p>
        </p:txBody>
      </p:sp>
      <p:sp>
        <p:nvSpPr>
          <p:cNvPr id="9" name="Объект 4"/>
          <p:cNvSpPr>
            <a:spLocks noGrp="1"/>
          </p:cNvSpPr>
          <p:nvPr>
            <p:ph idx="1"/>
          </p:nvPr>
        </p:nvSpPr>
        <p:spPr>
          <a:xfrm>
            <a:off x="203813" y="1089000"/>
            <a:ext cx="5243314" cy="1980000"/>
          </a:xfrm>
        </p:spPr>
        <p:txBody>
          <a:bodyPr>
            <a:noAutofit/>
          </a:bodyPr>
          <a:lstStyle/>
          <a:p>
            <a:pPr lvl="2">
              <a:lnSpc>
                <a:spcPct val="150000"/>
              </a:lnSpc>
            </a:pPr>
            <a:r>
              <a:rPr lang="ru-RU" sz="2800" dirty="0" smtClean="0">
                <a:latin typeface="+mj-lt"/>
              </a:rPr>
              <a:t>Окружение для разработки </a:t>
            </a:r>
            <a:r>
              <a:rPr lang="en-US" sz="2800" dirty="0" smtClean="0">
                <a:latin typeface="+mj-lt"/>
              </a:rPr>
              <a:t>-</a:t>
            </a:r>
            <a:r>
              <a:rPr lang="ru-RU" sz="2800" dirty="0" smtClean="0">
                <a:latin typeface="+mj-lt"/>
              </a:rPr>
              <a:t> репозиторий, вики, баг треккер, </a:t>
            </a:r>
            <a:r>
              <a:rPr lang="en-US" sz="2800" dirty="0" smtClean="0">
                <a:latin typeface="+mj-lt"/>
              </a:rPr>
              <a:t>CI</a:t>
            </a:r>
          </a:p>
          <a:p>
            <a:pPr lvl="2">
              <a:lnSpc>
                <a:spcPct val="150000"/>
              </a:lnSpc>
            </a:pPr>
            <a:r>
              <a:rPr lang="en-US" sz="2800" dirty="0" smtClean="0">
                <a:latin typeface="+mj-lt"/>
              </a:rPr>
              <a:t>QA </a:t>
            </a:r>
            <a:r>
              <a:rPr lang="ru-RU" sz="2800" dirty="0" smtClean="0">
                <a:latin typeface="+mj-lt"/>
              </a:rPr>
              <a:t>стенд</a:t>
            </a:r>
          </a:p>
          <a:p>
            <a:pPr lvl="2">
              <a:lnSpc>
                <a:spcPct val="150000"/>
              </a:lnSpc>
            </a:pPr>
            <a:r>
              <a:rPr lang="ru-RU" sz="2800" dirty="0" smtClean="0">
                <a:latin typeface="+mj-lt"/>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7386" y="1629001"/>
            <a:ext cx="5769863" cy="3240000"/>
          </a:xfrm>
          <a:prstGeom prst="rect">
            <a:avLst/>
          </a:prstGeom>
        </p:spPr>
      </p:pic>
    </p:spTree>
    <p:extLst>
      <p:ext uri="{BB962C8B-B14F-4D97-AF65-F5344CB8AC3E}">
        <p14:creationId xmlns:p14="http://schemas.microsoft.com/office/powerpoint/2010/main" val="27997999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5937" y="0"/>
            <a:ext cx="10297800" cy="1260000"/>
          </a:xfrm>
        </p:spPr>
        <p:txBody>
          <a:bodyPr>
            <a:normAutofit/>
          </a:bodyPr>
          <a:lstStyle/>
          <a:p>
            <a:r>
              <a:rPr lang="ru-RU" dirty="0" smtClean="0"/>
              <a:t>Разработка приложений – репозитории исходных текстов</a:t>
            </a:r>
            <a:endParaRPr lang="ru-RU" dirty="0"/>
          </a:p>
        </p:txBody>
      </p:sp>
      <p:sp>
        <p:nvSpPr>
          <p:cNvPr id="5" name="Объект 4"/>
          <p:cNvSpPr>
            <a:spLocks noGrp="1"/>
          </p:cNvSpPr>
          <p:nvPr>
            <p:ph idx="1"/>
          </p:nvPr>
        </p:nvSpPr>
        <p:spPr>
          <a:xfrm>
            <a:off x="156000" y="1629000"/>
            <a:ext cx="5847429" cy="4140000"/>
          </a:xfrm>
        </p:spPr>
        <p:txBody>
          <a:bodyPr>
            <a:noAutofit/>
          </a:bodyPr>
          <a:lstStyle/>
          <a:p>
            <a:pPr lvl="2">
              <a:lnSpc>
                <a:spcPct val="160000"/>
              </a:lnSpc>
            </a:pPr>
            <a:r>
              <a:rPr lang="en-US" sz="2000" dirty="0" smtClean="0"/>
              <a:t>TFS – </a:t>
            </a:r>
            <a:r>
              <a:rPr lang="ru-RU" sz="2000" dirty="0" smtClean="0"/>
              <a:t>подключаемся на </a:t>
            </a:r>
            <a:r>
              <a:rPr lang="en-US" sz="2000" dirty="0" smtClean="0">
                <a:hlinkClick r:id="rId2"/>
              </a:rPr>
              <a:t>tfs.visualstudio.com</a:t>
            </a:r>
            <a:r>
              <a:rPr lang="ru-RU" sz="2000" dirty="0" smtClean="0"/>
              <a:t>, привязываем проект к </a:t>
            </a:r>
            <a:r>
              <a:rPr lang="en-US" sz="2000" dirty="0" smtClean="0"/>
              <a:t>Azure </a:t>
            </a:r>
            <a:r>
              <a:rPr lang="ru-RU" sz="2000" dirty="0" smtClean="0"/>
              <a:t>и работаем </a:t>
            </a:r>
            <a:r>
              <a:rPr lang="en-US" sz="2000" dirty="0" smtClean="0">
                <a:sym typeface="Wingdings" panose="05000000000000000000" pitchFamily="2" charset="2"/>
              </a:rPr>
              <a:t></a:t>
            </a:r>
            <a:endParaRPr lang="en-US" sz="2000" dirty="0" smtClean="0"/>
          </a:p>
          <a:p>
            <a:pPr lvl="2">
              <a:lnSpc>
                <a:spcPct val="160000"/>
              </a:lnSpc>
            </a:pPr>
            <a:r>
              <a:rPr lang="ru-RU" sz="2000" dirty="0" smtClean="0"/>
              <a:t>Есть еще </a:t>
            </a:r>
            <a:r>
              <a:rPr lang="en-US" sz="2000" dirty="0" err="1" smtClean="0"/>
              <a:t>GitHub</a:t>
            </a:r>
            <a:r>
              <a:rPr lang="ru-RU" sz="2000" dirty="0" smtClean="0"/>
              <a:t>, </a:t>
            </a:r>
            <a:r>
              <a:rPr lang="en-US" sz="2000" dirty="0" err="1" smtClean="0"/>
              <a:t>bitbucket</a:t>
            </a:r>
            <a:r>
              <a:rPr lang="en-US" sz="2000" dirty="0" smtClean="0"/>
              <a:t>…</a:t>
            </a:r>
          </a:p>
          <a:p>
            <a:pPr lvl="2">
              <a:lnSpc>
                <a:spcPct val="160000"/>
              </a:lnSpc>
            </a:pPr>
            <a:r>
              <a:rPr lang="en-US" sz="2000" dirty="0" smtClean="0"/>
              <a:t>Stand-alone – </a:t>
            </a:r>
            <a:r>
              <a:rPr lang="en-US" sz="2000" dirty="0" err="1" smtClean="0"/>
              <a:t>git</a:t>
            </a:r>
            <a:r>
              <a:rPr lang="en-US" sz="2000" dirty="0" smtClean="0"/>
              <a:t>, </a:t>
            </a:r>
            <a:r>
              <a:rPr lang="en-US" sz="2000" dirty="0" err="1" smtClean="0"/>
              <a:t>cvs</a:t>
            </a:r>
            <a:r>
              <a:rPr lang="en-US" sz="2000" dirty="0" smtClean="0"/>
              <a:t>, </a:t>
            </a:r>
            <a:r>
              <a:rPr lang="en-US" sz="2000" dirty="0" err="1" smtClean="0"/>
              <a:t>svn</a:t>
            </a:r>
            <a:r>
              <a:rPr lang="ru-RU" sz="2000" dirty="0" smtClean="0"/>
              <a:t>, </a:t>
            </a:r>
            <a:r>
              <a:rPr lang="en-US" sz="2000" dirty="0" smtClean="0"/>
              <a:t>mercurial </a:t>
            </a:r>
            <a:r>
              <a:rPr lang="ru-RU" sz="2000" dirty="0" smtClean="0"/>
              <a:t>и тп -</a:t>
            </a:r>
            <a:r>
              <a:rPr lang="en-US" sz="2000" dirty="0" smtClean="0"/>
              <a:t> </a:t>
            </a:r>
            <a:r>
              <a:rPr lang="ru-RU" sz="2000" dirty="0" smtClean="0"/>
              <a:t>ставим на виртуальные машины</a:t>
            </a:r>
          </a:p>
          <a:p>
            <a:pPr lvl="2">
              <a:lnSpc>
                <a:spcPct val="160000"/>
              </a:lnSpc>
            </a:pPr>
            <a:r>
              <a:rPr lang="ru-RU" sz="2000" dirty="0" smtClean="0"/>
              <a:t>Если для приложения достаточно </a:t>
            </a:r>
            <a:r>
              <a:rPr lang="en-US" sz="2000" dirty="0" smtClean="0"/>
              <a:t>web-sites – </a:t>
            </a:r>
            <a:r>
              <a:rPr lang="ru-RU" sz="2000" dirty="0" smtClean="0"/>
              <a:t>то там есть интеграция почти со всеми популярными репозиториями</a:t>
            </a:r>
          </a:p>
          <a:p>
            <a:pPr lvl="2">
              <a:lnSpc>
                <a:spcPct val="160000"/>
              </a:lnSpc>
            </a:pPr>
            <a:endParaRPr lang="en-US" sz="2000" dirty="0" smtClean="0"/>
          </a:p>
          <a:p>
            <a:pPr lvl="2">
              <a:lnSpc>
                <a:spcPct val="160000"/>
              </a:lnSpc>
            </a:pPr>
            <a:endParaRPr lang="en-US" sz="20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000" y="1809000"/>
            <a:ext cx="4796551" cy="3597413"/>
          </a:xfrm>
          <a:prstGeom prst="rect">
            <a:avLst/>
          </a:prstGeom>
        </p:spPr>
      </p:pic>
    </p:spTree>
    <p:extLst>
      <p:ext uri="{BB962C8B-B14F-4D97-AF65-F5344CB8AC3E}">
        <p14:creationId xmlns:p14="http://schemas.microsoft.com/office/powerpoint/2010/main" val="29850146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0" y="-1114"/>
            <a:ext cx="10297800" cy="1260000"/>
          </a:xfrm>
        </p:spPr>
        <p:txBody>
          <a:bodyPr>
            <a:normAutofit/>
          </a:bodyPr>
          <a:lstStyle/>
          <a:p>
            <a:r>
              <a:rPr lang="ru-RU" dirty="0" smtClean="0"/>
              <a:t>Подключаем </a:t>
            </a:r>
            <a:r>
              <a:rPr lang="en-US" dirty="0" smtClean="0"/>
              <a:t>TFS</a:t>
            </a:r>
            <a:endParaRPr lang="ru-RU" dirty="0"/>
          </a:p>
        </p:txBody>
      </p:sp>
      <p:sp>
        <p:nvSpPr>
          <p:cNvPr id="5" name="Объект 4"/>
          <p:cNvSpPr>
            <a:spLocks noGrp="1"/>
          </p:cNvSpPr>
          <p:nvPr>
            <p:ph idx="1"/>
          </p:nvPr>
        </p:nvSpPr>
        <p:spPr>
          <a:xfrm>
            <a:off x="486240" y="1449000"/>
            <a:ext cx="5847429" cy="2340000"/>
          </a:xfrm>
        </p:spPr>
        <p:txBody>
          <a:bodyPr/>
          <a:lstStyle/>
          <a:p>
            <a:pPr lvl="2"/>
            <a:r>
              <a:rPr lang="en-US" dirty="0" smtClean="0"/>
              <a:t>TFS – </a:t>
            </a:r>
            <a:r>
              <a:rPr lang="ru-RU" dirty="0" smtClean="0"/>
              <a:t>подключаемся на </a:t>
            </a:r>
            <a:r>
              <a:rPr lang="en-US" dirty="0" smtClean="0">
                <a:hlinkClick r:id="rId2"/>
              </a:rPr>
              <a:t>tfs.visualstudio.com</a:t>
            </a:r>
            <a:r>
              <a:rPr lang="ru-RU" dirty="0" smtClean="0"/>
              <a:t>, создаем проект, </a:t>
            </a:r>
            <a:r>
              <a:rPr lang="en-US" dirty="0" smtClean="0"/>
              <a:t>check-in… enjoy </a:t>
            </a:r>
            <a:r>
              <a:rPr lang="en-US" dirty="0" smtClean="0">
                <a:sym typeface="Wingdings" panose="05000000000000000000" pitchFamily="2" charset="2"/>
              </a:rPr>
              <a:t></a:t>
            </a:r>
            <a:endParaRPr lang="en-US" dirty="0"/>
          </a:p>
          <a:p>
            <a:pPr lvl="2"/>
            <a:r>
              <a:rPr lang="ru-RU" dirty="0" smtClean="0"/>
              <a:t>Подключаем репозиторий к облачному сервису</a:t>
            </a:r>
            <a:endParaRPr lang="en-US" dirty="0" smtClean="0"/>
          </a:p>
          <a:p>
            <a:pPr lvl="2"/>
            <a:r>
              <a:rPr lang="ru-RU" dirty="0" smtClean="0"/>
              <a:t>Деплоимся напрямую из </a:t>
            </a:r>
            <a:r>
              <a:rPr lang="en-US" dirty="0" smtClean="0"/>
              <a:t>Visual Studio</a:t>
            </a:r>
            <a:endParaRPr lang="ru-RU" dirty="0" smtClean="0"/>
          </a:p>
          <a:p>
            <a:pPr lvl="2"/>
            <a:endParaRPr lang="en-US" dirty="0" smtClean="0"/>
          </a:p>
          <a:p>
            <a:pPr lvl="2"/>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240" y="932914"/>
            <a:ext cx="5479623" cy="3960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01" y="2888999"/>
            <a:ext cx="4680000" cy="3636083"/>
          </a:xfrm>
          <a:prstGeom prst="rect">
            <a:avLst/>
          </a:prstGeom>
        </p:spPr>
      </p:pic>
      <p:sp>
        <p:nvSpPr>
          <p:cNvPr id="8" name="Объект 4"/>
          <p:cNvSpPr txBox="1">
            <a:spLocks/>
          </p:cNvSpPr>
          <p:nvPr/>
        </p:nvSpPr>
        <p:spPr>
          <a:xfrm>
            <a:off x="5931297" y="5090955"/>
            <a:ext cx="5847429" cy="2340000"/>
          </a:xfrm>
          <a:prstGeom prst="rect">
            <a:avLst/>
          </a:prstGeom>
        </p:spPr>
        <p:txBody>
          <a:bodyPr vert="horz" lIns="36000" tIns="45720" rIns="36000" bIns="45720" rtlCol="0">
            <a:normAutofit/>
          </a:bodyPr>
          <a:lstStyle>
            <a:lvl1pPr marL="0" indent="0" algn="l" defTabSz="914400" rtl="0" eaLnBrk="1" latinLnBrk="0" hangingPunct="1">
              <a:lnSpc>
                <a:spcPct val="90000"/>
              </a:lnSpc>
              <a:spcBef>
                <a:spcPts val="1800"/>
              </a:spcBef>
              <a:buFont typeface="Wingdings" panose="05000000000000000000" pitchFamily="2" charset="2"/>
              <a:buNone/>
              <a:defRPr lang="en-US" sz="3200" kern="1200" dirty="0" smtClean="0">
                <a:solidFill>
                  <a:schemeClr val="accent4">
                    <a:lumMod val="60000"/>
                    <a:lumOff val="40000"/>
                  </a:schemeClr>
                </a:solidFill>
                <a:latin typeface="+mn-lt"/>
                <a:ea typeface="+mn-ea"/>
                <a:cs typeface="+mn-cs"/>
              </a:defRPr>
            </a:lvl1pPr>
            <a:lvl2pPr marL="0" indent="0" algn="l" defTabSz="914400" rtl="0" eaLnBrk="1" latinLnBrk="0" hangingPunct="1">
              <a:lnSpc>
                <a:spcPct val="90000"/>
              </a:lnSpc>
              <a:spcBef>
                <a:spcPts val="500"/>
              </a:spcBef>
              <a:buFont typeface="Wingdings" panose="05000000000000000000" pitchFamily="2" charset="2"/>
              <a:buNone/>
              <a:defRPr sz="2400" kern="1200">
                <a:solidFill>
                  <a:schemeClr val="tx2"/>
                </a:solidFill>
                <a:latin typeface="+mn-lt"/>
                <a:ea typeface="+mn-ea"/>
                <a:cs typeface="+mn-cs"/>
              </a:defRPr>
            </a:lvl2pPr>
            <a:lvl3pPr marL="273050" indent="-185738"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ru-RU" sz="2400" dirty="0" smtClean="0"/>
              <a:t>Подробнее – </a:t>
            </a:r>
            <a:r>
              <a:rPr lang="en-US" sz="2400" b="1" u="sng" dirty="0" smtClean="0">
                <a:solidFill>
                  <a:schemeClr val="tx1">
                    <a:lumMod val="50000"/>
                    <a:lumOff val="50000"/>
                  </a:schemeClr>
                </a:solidFill>
              </a:rPr>
              <a:t>ou.gs/</a:t>
            </a:r>
            <a:r>
              <a:rPr lang="en-US" sz="2400" b="1" u="sng" dirty="0" err="1" smtClean="0">
                <a:solidFill>
                  <a:schemeClr val="tx1">
                    <a:lumMod val="50000"/>
                    <a:lumOff val="50000"/>
                  </a:schemeClr>
                </a:solidFill>
              </a:rPr>
              <a:t>vs</a:t>
            </a:r>
            <a:endParaRPr lang="en-US" sz="2400" b="1" u="sng" dirty="0" smtClean="0">
              <a:solidFill>
                <a:schemeClr val="tx1">
                  <a:lumMod val="50000"/>
                  <a:lumOff val="50000"/>
                </a:schemeClr>
              </a:solidFill>
            </a:endParaRPr>
          </a:p>
          <a:p>
            <a:pPr lvl="2"/>
            <a:endParaRPr lang="en-US" sz="2400" dirty="0" smtClean="0"/>
          </a:p>
        </p:txBody>
      </p:sp>
    </p:spTree>
    <p:extLst>
      <p:ext uri="{BB962C8B-B14F-4D97-AF65-F5344CB8AC3E}">
        <p14:creationId xmlns:p14="http://schemas.microsoft.com/office/powerpoint/2010/main" val="22161054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ctrTitle"/>
          </p:nvPr>
        </p:nvSpPr>
        <p:spPr/>
        <p:txBody>
          <a:bodyPr>
            <a:noAutofit/>
          </a:bodyPr>
          <a:lstStyle/>
          <a:p>
            <a:r>
              <a:rPr lang="en-US" sz="4000" dirty="0" smtClean="0"/>
              <a:t>		“”</a:t>
            </a:r>
            <a:r>
              <a:rPr lang="ru-RU" sz="4000" dirty="0" smtClean="0"/>
              <a:t>Что такое хадсон и почему он </a:t>
            </a:r>
            <a:r>
              <a:rPr lang="en-US" sz="4000" dirty="0" smtClean="0"/>
              <a:t>			      </a:t>
            </a:r>
            <a:r>
              <a:rPr lang="ru-RU" sz="4000" dirty="0" smtClean="0"/>
              <a:t>теперь называется по другому</a:t>
            </a:r>
            <a:r>
              <a:rPr lang="en-US" sz="4000" dirty="0" smtClean="0"/>
              <a:t>”</a:t>
            </a:r>
            <a:r>
              <a:rPr lang="ru-RU" sz="4000" dirty="0" smtClean="0"/>
              <a:t/>
            </a:r>
            <a:br>
              <a:rPr lang="ru-RU" sz="4000" dirty="0" smtClean="0"/>
            </a:br>
            <a:r>
              <a:rPr lang="ru-RU" sz="4000" dirty="0"/>
              <a:t/>
            </a:r>
            <a:br>
              <a:rPr lang="ru-RU" sz="4000" dirty="0"/>
            </a:br>
            <a:endParaRPr lang="ru-RU" sz="4000" dirty="0"/>
          </a:p>
        </p:txBody>
      </p:sp>
      <p:sp>
        <p:nvSpPr>
          <p:cNvPr id="5" name="Подзаголовок 4"/>
          <p:cNvSpPr>
            <a:spLocks noGrp="1"/>
          </p:cNvSpPr>
          <p:nvPr>
            <p:ph type="subTitle" idx="1"/>
          </p:nvPr>
        </p:nvSpPr>
        <p:spPr>
          <a:xfrm>
            <a:off x="1056000" y="4791337"/>
            <a:ext cx="10790103" cy="1452017"/>
          </a:xfrm>
        </p:spPr>
        <p:txBody>
          <a:bodyPr>
            <a:normAutofit/>
          </a:bodyPr>
          <a:lstStyle/>
          <a:p>
            <a:r>
              <a:rPr lang="ru-RU" sz="4000" dirty="0"/>
              <a:t>Ответы принимаются в </a:t>
            </a:r>
            <a:r>
              <a:rPr lang="ru-RU" sz="4000" dirty="0" smtClean="0"/>
              <a:t>группе</a:t>
            </a:r>
            <a:endParaRPr lang="en-US" sz="4000" dirty="0" smtClean="0"/>
          </a:p>
          <a:p>
            <a:r>
              <a:rPr lang="ru-RU" sz="4000" u="sng" dirty="0" smtClean="0">
                <a:hlinkClick r:id="rId3"/>
              </a:rPr>
              <a:t>facebook.com/groups/azurerus</a:t>
            </a:r>
            <a:r>
              <a:rPr lang="ru-RU" sz="4000" u="sng" dirty="0">
                <a:hlinkClick r:id="rId3"/>
              </a:rPr>
              <a:t>/</a:t>
            </a:r>
            <a:endParaRPr lang="en-US" sz="4000" dirty="0"/>
          </a:p>
        </p:txBody>
      </p:sp>
      <p:sp>
        <p:nvSpPr>
          <p:cNvPr id="2" name="TextBox 1"/>
          <p:cNvSpPr txBox="1"/>
          <p:nvPr/>
        </p:nvSpPr>
        <p:spPr>
          <a:xfrm>
            <a:off x="1056000" y="168407"/>
            <a:ext cx="9988719" cy="954107"/>
          </a:xfrm>
          <a:prstGeom prst="rect">
            <a:avLst/>
          </a:prstGeom>
          <a:noFill/>
        </p:spPr>
        <p:txBody>
          <a:bodyPr wrap="square" rtlCol="0">
            <a:spAutoFit/>
          </a:bodyPr>
          <a:lstStyle/>
          <a:p>
            <a:r>
              <a:rPr lang="ru-RU" sz="2800" dirty="0" smtClean="0">
                <a:solidFill>
                  <a:schemeClr val="bg1"/>
                </a:solidFill>
              </a:rPr>
              <a:t>Мы </a:t>
            </a:r>
            <a:r>
              <a:rPr lang="ru-RU" sz="2800" b="1" dirty="0" smtClean="0">
                <a:solidFill>
                  <a:schemeClr val="bg1"/>
                </a:solidFill>
              </a:rPr>
              <a:t>подарим облачную </a:t>
            </a:r>
            <a:r>
              <a:rPr lang="ru-RU" sz="2800" b="1" dirty="0" err="1" smtClean="0">
                <a:solidFill>
                  <a:schemeClr val="bg1"/>
                </a:solidFill>
              </a:rPr>
              <a:t>флешку</a:t>
            </a:r>
            <a:r>
              <a:rPr lang="ru-RU" sz="2800" b="1" dirty="0" smtClean="0">
                <a:solidFill>
                  <a:schemeClr val="bg1"/>
                </a:solidFill>
              </a:rPr>
              <a:t> </a:t>
            </a:r>
            <a:r>
              <a:rPr lang="ru-RU" sz="2800" dirty="0" smtClean="0">
                <a:solidFill>
                  <a:schemeClr val="bg1"/>
                </a:solidFill>
              </a:rPr>
              <a:t>первому </a:t>
            </a:r>
            <a:br>
              <a:rPr lang="ru-RU" sz="2800" dirty="0" smtClean="0">
                <a:solidFill>
                  <a:schemeClr val="bg1"/>
                </a:solidFill>
              </a:rPr>
            </a:br>
            <a:r>
              <a:rPr lang="ru-RU" sz="2800" dirty="0" smtClean="0">
                <a:solidFill>
                  <a:schemeClr val="bg1"/>
                </a:solidFill>
              </a:rPr>
              <a:t>онлайн-зрителю, давшему правильный ответ!</a:t>
            </a:r>
            <a:endParaRPr lang="en-US" sz="2800" dirty="0">
              <a:solidFill>
                <a:schemeClr val="bg1"/>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000" y="1449000"/>
            <a:ext cx="2919966" cy="2226900"/>
          </a:xfrm>
          <a:prstGeom prst="rect">
            <a:avLst/>
          </a:prstGeom>
        </p:spPr>
      </p:pic>
    </p:spTree>
    <p:extLst>
      <p:ext uri="{BB962C8B-B14F-4D97-AF65-F5344CB8AC3E}">
        <p14:creationId xmlns:p14="http://schemas.microsoft.com/office/powerpoint/2010/main" val="10241209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35829" y="0"/>
            <a:ext cx="10297800" cy="1260000"/>
          </a:xfrm>
        </p:spPr>
        <p:txBody>
          <a:bodyPr>
            <a:normAutofit/>
          </a:bodyPr>
          <a:lstStyle/>
          <a:p>
            <a:r>
              <a:rPr lang="ru-RU" dirty="0" smtClean="0"/>
              <a:t>Вики</a:t>
            </a:r>
            <a:r>
              <a:rPr lang="en-US" dirty="0"/>
              <a:t> </a:t>
            </a:r>
            <a:r>
              <a:rPr lang="ru-RU" dirty="0" smtClean="0"/>
              <a:t>в облаке</a:t>
            </a:r>
            <a:endParaRPr lang="ru-RU" dirty="0"/>
          </a:p>
        </p:txBody>
      </p:sp>
      <p:sp>
        <p:nvSpPr>
          <p:cNvPr id="5" name="Объект 4"/>
          <p:cNvSpPr>
            <a:spLocks noGrp="1"/>
          </p:cNvSpPr>
          <p:nvPr>
            <p:ph idx="1"/>
          </p:nvPr>
        </p:nvSpPr>
        <p:spPr>
          <a:xfrm>
            <a:off x="35829" y="1004558"/>
            <a:ext cx="11460171" cy="1980000"/>
          </a:xfrm>
        </p:spPr>
        <p:txBody>
          <a:bodyPr/>
          <a:lstStyle/>
          <a:p>
            <a:pPr lvl="2">
              <a:lnSpc>
                <a:spcPct val="150000"/>
              </a:lnSpc>
            </a:pPr>
            <a:r>
              <a:rPr lang="ru-RU" dirty="0"/>
              <a:t>Конечно же </a:t>
            </a:r>
            <a:r>
              <a:rPr lang="en-US" dirty="0" err="1"/>
              <a:t>Sharepoint</a:t>
            </a:r>
            <a:r>
              <a:rPr lang="en-US" dirty="0"/>
              <a:t> – </a:t>
            </a:r>
            <a:r>
              <a:rPr lang="ru-RU" dirty="0"/>
              <a:t>см </a:t>
            </a:r>
            <a:r>
              <a:rPr lang="ru-RU" dirty="0" smtClean="0"/>
              <a:t>Установка и конфигурирование в </a:t>
            </a:r>
            <a:r>
              <a:rPr lang="en-US" dirty="0"/>
              <a:t>Azure - </a:t>
            </a:r>
            <a:r>
              <a:rPr lang="en-US" sz="3200" b="1" u="sng" dirty="0" smtClean="0">
                <a:solidFill>
                  <a:schemeClr val="tx1">
                    <a:lumMod val="50000"/>
                    <a:lumOff val="50000"/>
                  </a:schemeClr>
                </a:solidFill>
              </a:rPr>
              <a:t>ou.gs/</a:t>
            </a:r>
            <a:r>
              <a:rPr lang="en-US" sz="3200" b="1" u="sng" dirty="0" err="1" smtClean="0">
                <a:solidFill>
                  <a:schemeClr val="tx1">
                    <a:lumMod val="50000"/>
                    <a:lumOff val="50000"/>
                  </a:schemeClr>
                </a:solidFill>
              </a:rPr>
              <a:t>sharepoint</a:t>
            </a:r>
            <a:endParaRPr lang="en-US" sz="3200" b="1" u="sng" dirty="0" smtClean="0">
              <a:solidFill>
                <a:schemeClr val="tx1">
                  <a:lumMod val="50000"/>
                  <a:lumOff val="50000"/>
                </a:schemeClr>
              </a:solidFill>
            </a:endParaRPr>
          </a:p>
          <a:p>
            <a:pPr lvl="2">
              <a:lnSpc>
                <a:spcPct val="150000"/>
              </a:lnSpc>
            </a:pPr>
            <a:r>
              <a:rPr lang="ru-RU" dirty="0" smtClean="0"/>
              <a:t>Другие </a:t>
            </a:r>
            <a:r>
              <a:rPr lang="ru-RU" dirty="0"/>
              <a:t>опции </a:t>
            </a:r>
            <a:r>
              <a:rPr lang="ru-RU" dirty="0" smtClean="0"/>
              <a:t>– использовать образы на </a:t>
            </a:r>
            <a:r>
              <a:rPr lang="en-US" dirty="0" smtClean="0"/>
              <a:t>VM Depot </a:t>
            </a:r>
            <a:r>
              <a:rPr lang="ru-RU" dirty="0" smtClean="0"/>
              <a:t>с популярными вики</a:t>
            </a:r>
          </a:p>
          <a:p>
            <a:pPr lvl="2">
              <a:lnSpc>
                <a:spcPct val="150000"/>
              </a:lnSpc>
            </a:pPr>
            <a:r>
              <a:rPr lang="ru-RU" dirty="0" smtClean="0"/>
              <a:t>В </a:t>
            </a:r>
            <a:r>
              <a:rPr lang="en-US" dirty="0"/>
              <a:t>Web-site </a:t>
            </a:r>
            <a:r>
              <a:rPr lang="ru-RU" dirty="0" smtClean="0"/>
              <a:t>есть </a:t>
            </a:r>
            <a:r>
              <a:rPr lang="en-US" dirty="0" err="1" smtClean="0"/>
              <a:t>MediaWiki</a:t>
            </a:r>
            <a:r>
              <a:rPr lang="en-US" dirty="0" smtClean="0"/>
              <a:t> </a:t>
            </a:r>
            <a:r>
              <a:rPr lang="ru-RU" dirty="0" smtClean="0"/>
              <a:t>и </a:t>
            </a:r>
            <a:r>
              <a:rPr lang="en-US" dirty="0" smtClean="0"/>
              <a:t>Ince</a:t>
            </a:r>
            <a:r>
              <a:rPr lang="en-US" dirty="0"/>
              <a:t>n</a:t>
            </a:r>
            <a:r>
              <a:rPr lang="en-US" dirty="0" smtClean="0"/>
              <a:t>tive</a:t>
            </a:r>
            <a:endParaRPr lang="ru-RU" dirty="0" smtClean="0"/>
          </a:p>
          <a:p>
            <a:pPr marL="87312" lvl="2" indent="0">
              <a:lnSpc>
                <a:spcPct val="150000"/>
              </a:lnSpc>
              <a:buNone/>
            </a:pPr>
            <a:endParaRPr lang="en-US" dirty="0" smtClean="0"/>
          </a:p>
        </p:txBody>
      </p:sp>
      <p:pic>
        <p:nvPicPr>
          <p:cNvPr id="2" name="Picture 1"/>
          <p:cNvPicPr>
            <a:picLocks noChangeAspect="1"/>
          </p:cNvPicPr>
          <p:nvPr/>
        </p:nvPicPr>
        <p:blipFill>
          <a:blip r:embed="rId2"/>
          <a:stretch>
            <a:fillRect/>
          </a:stretch>
        </p:blipFill>
        <p:spPr>
          <a:xfrm>
            <a:off x="1956000" y="3069000"/>
            <a:ext cx="7920000" cy="3367228"/>
          </a:xfrm>
          <a:prstGeom prst="rect">
            <a:avLst/>
          </a:prstGeom>
        </p:spPr>
      </p:pic>
    </p:spTree>
    <p:extLst>
      <p:ext uri="{BB962C8B-B14F-4D97-AF65-F5344CB8AC3E}">
        <p14:creationId xmlns:p14="http://schemas.microsoft.com/office/powerpoint/2010/main" val="42594425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0" y="19886"/>
            <a:ext cx="10297800" cy="1260000"/>
          </a:xfrm>
        </p:spPr>
        <p:txBody>
          <a:bodyPr>
            <a:normAutofit/>
          </a:bodyPr>
          <a:lstStyle/>
          <a:p>
            <a:r>
              <a:rPr lang="ru-RU" dirty="0" smtClean="0"/>
              <a:t>Широкий выбор тулов в </a:t>
            </a:r>
            <a:r>
              <a:rPr lang="en-US" dirty="0" err="1" smtClean="0"/>
              <a:t>IaaS</a:t>
            </a:r>
            <a:r>
              <a:rPr lang="en-US" dirty="0" smtClean="0"/>
              <a:t> </a:t>
            </a:r>
            <a:r>
              <a:rPr lang="ru-RU" dirty="0" smtClean="0"/>
              <a:t>сценариях </a:t>
            </a:r>
            <a:endParaRPr lang="ru-RU" dirty="0"/>
          </a:p>
        </p:txBody>
      </p:sp>
      <p:sp>
        <p:nvSpPr>
          <p:cNvPr id="5" name="Объект 4"/>
          <p:cNvSpPr>
            <a:spLocks noGrp="1"/>
          </p:cNvSpPr>
          <p:nvPr>
            <p:ph idx="1"/>
          </p:nvPr>
        </p:nvSpPr>
        <p:spPr>
          <a:xfrm>
            <a:off x="433893" y="1089000"/>
            <a:ext cx="10385229" cy="1980000"/>
          </a:xfrm>
        </p:spPr>
        <p:txBody>
          <a:bodyPr/>
          <a:lstStyle/>
          <a:p>
            <a:pPr lvl="2">
              <a:lnSpc>
                <a:spcPct val="150000"/>
              </a:lnSpc>
            </a:pPr>
            <a:r>
              <a:rPr lang="ru-RU" dirty="0" smtClean="0"/>
              <a:t>На виртуалке ( </a:t>
            </a:r>
            <a:r>
              <a:rPr lang="en-US" dirty="0" smtClean="0"/>
              <a:t>Windows, Linux ) </a:t>
            </a:r>
            <a:r>
              <a:rPr lang="ru-RU" dirty="0" smtClean="0"/>
              <a:t>поднять можно </a:t>
            </a:r>
            <a:r>
              <a:rPr lang="ru-RU" dirty="0"/>
              <a:t>все что угодно – например </a:t>
            </a:r>
            <a:r>
              <a:rPr lang="en-US" dirty="0"/>
              <a:t>Confluence</a:t>
            </a:r>
          </a:p>
          <a:p>
            <a:pPr lvl="2">
              <a:lnSpc>
                <a:spcPct val="150000"/>
              </a:lnSpc>
            </a:pPr>
            <a:r>
              <a:rPr lang="ru-RU" dirty="0" smtClean="0"/>
              <a:t>В </a:t>
            </a:r>
            <a:r>
              <a:rPr lang="en-US" dirty="0"/>
              <a:t>VM Depot (</a:t>
            </a:r>
            <a:r>
              <a:rPr lang="en-US" dirty="0" smtClean="0"/>
              <a:t>vmdepot.msopentech.com ) </a:t>
            </a:r>
            <a:r>
              <a:rPr lang="ru-RU" dirty="0" smtClean="0"/>
              <a:t>есть </a:t>
            </a:r>
            <a:r>
              <a:rPr lang="en-US" dirty="0" err="1" smtClean="0"/>
              <a:t>redmine</a:t>
            </a:r>
            <a:endParaRPr lang="en-US" dirty="0"/>
          </a:p>
          <a:p>
            <a:pPr lvl="2">
              <a:lnSpc>
                <a:spcPct val="150000"/>
              </a:lnSpc>
            </a:pPr>
            <a:endParaRPr lang="en-US" dirty="0" smtClean="0"/>
          </a:p>
        </p:txBody>
      </p:sp>
      <p:pic>
        <p:nvPicPr>
          <p:cNvPr id="3" name="Picture 2"/>
          <p:cNvPicPr>
            <a:picLocks noChangeAspect="1"/>
          </p:cNvPicPr>
          <p:nvPr/>
        </p:nvPicPr>
        <p:blipFill>
          <a:blip r:embed="rId2"/>
          <a:stretch>
            <a:fillRect/>
          </a:stretch>
        </p:blipFill>
        <p:spPr>
          <a:xfrm>
            <a:off x="1557018" y="2168999"/>
            <a:ext cx="8138981" cy="4416561"/>
          </a:xfrm>
          <a:prstGeom prst="rect">
            <a:avLst/>
          </a:prstGeom>
        </p:spPr>
      </p:pic>
    </p:spTree>
    <p:extLst>
      <p:ext uri="{BB962C8B-B14F-4D97-AF65-F5344CB8AC3E}">
        <p14:creationId xmlns:p14="http://schemas.microsoft.com/office/powerpoint/2010/main" val="28154944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6000" y="1293429"/>
            <a:ext cx="2624891" cy="2001862"/>
          </a:xfrm>
          <a:prstGeom prst="rect">
            <a:avLst/>
          </a:prstGeom>
        </p:spPr>
      </p:pic>
      <p:sp>
        <p:nvSpPr>
          <p:cNvPr id="4" name="Заголовок 3"/>
          <p:cNvSpPr>
            <a:spLocks noGrp="1"/>
          </p:cNvSpPr>
          <p:nvPr>
            <p:ph type="title"/>
          </p:nvPr>
        </p:nvSpPr>
        <p:spPr>
          <a:xfrm>
            <a:off x="156000" y="33429"/>
            <a:ext cx="10297800" cy="1260000"/>
          </a:xfrm>
        </p:spPr>
        <p:txBody>
          <a:bodyPr>
            <a:normAutofit/>
          </a:bodyPr>
          <a:lstStyle/>
          <a:p>
            <a:r>
              <a:rPr lang="en-US" dirty="0" smtClean="0"/>
              <a:t>Continuous integration </a:t>
            </a:r>
            <a:r>
              <a:rPr lang="ru-RU" dirty="0" smtClean="0"/>
              <a:t>в облаке</a:t>
            </a:r>
            <a:endParaRPr lang="ru-RU" dirty="0"/>
          </a:p>
        </p:txBody>
      </p:sp>
      <p:sp>
        <p:nvSpPr>
          <p:cNvPr id="5" name="Объект 4"/>
          <p:cNvSpPr>
            <a:spLocks noGrp="1"/>
          </p:cNvSpPr>
          <p:nvPr>
            <p:ph idx="1"/>
          </p:nvPr>
        </p:nvSpPr>
        <p:spPr>
          <a:xfrm>
            <a:off x="197084" y="1001625"/>
            <a:ext cx="5940000" cy="1350000"/>
          </a:xfrm>
        </p:spPr>
        <p:txBody>
          <a:bodyPr>
            <a:normAutofit lnSpcReduction="10000"/>
          </a:bodyPr>
          <a:lstStyle/>
          <a:p>
            <a:pPr lvl="2"/>
            <a:r>
              <a:rPr lang="ru-RU" dirty="0"/>
              <a:t>Конечно же </a:t>
            </a:r>
            <a:r>
              <a:rPr lang="ru-RU" dirty="0" smtClean="0"/>
              <a:t>через </a:t>
            </a:r>
            <a:r>
              <a:rPr lang="en-US" dirty="0" smtClean="0"/>
              <a:t>TFS – </a:t>
            </a:r>
            <a:r>
              <a:rPr lang="ru-RU" dirty="0" smtClean="0"/>
              <a:t>см.</a:t>
            </a:r>
            <a:r>
              <a:rPr lang="en-US" dirty="0" smtClean="0"/>
              <a:t> </a:t>
            </a:r>
            <a:r>
              <a:rPr lang="en-US" sz="3200" b="1" u="sng" dirty="0" smtClean="0">
                <a:solidFill>
                  <a:schemeClr val="accent4"/>
                </a:solidFill>
              </a:rPr>
              <a:t>ou.gs/</a:t>
            </a:r>
            <a:r>
              <a:rPr lang="en-US" sz="3200" b="1" u="sng" dirty="0" err="1" smtClean="0">
                <a:solidFill>
                  <a:schemeClr val="accent4"/>
                </a:solidFill>
              </a:rPr>
              <a:t>vs</a:t>
            </a:r>
            <a:endParaRPr lang="ru-RU" b="1" u="sng" dirty="0">
              <a:solidFill>
                <a:schemeClr val="accent4"/>
              </a:solidFill>
            </a:endParaRPr>
          </a:p>
          <a:p>
            <a:pPr lvl="2"/>
            <a:r>
              <a:rPr lang="ru-RU" dirty="0" smtClean="0"/>
              <a:t>Можно использовать </a:t>
            </a:r>
            <a:r>
              <a:rPr lang="en-US" dirty="0" smtClean="0"/>
              <a:t>Jenkins</a:t>
            </a:r>
            <a:r>
              <a:rPr lang="ru-RU" dirty="0" smtClean="0"/>
              <a:t> к которому есть плагин для блобов ( для артефактов )</a:t>
            </a:r>
          </a:p>
          <a:p>
            <a:pPr lvl="2"/>
            <a:r>
              <a:rPr lang="ru-RU" dirty="0" smtClean="0"/>
              <a:t>В </a:t>
            </a:r>
            <a:r>
              <a:rPr lang="en-US" dirty="0" smtClean="0"/>
              <a:t>vmdepot.msopentech.com </a:t>
            </a:r>
            <a:r>
              <a:rPr lang="ru-RU" dirty="0" smtClean="0"/>
              <a:t>есть готовые образы</a:t>
            </a:r>
            <a:endParaRPr lang="en-US" dirty="0" smtClean="0"/>
          </a:p>
          <a:p>
            <a:pPr lvl="2"/>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8726" y="1001625"/>
            <a:ext cx="3342649" cy="1075461"/>
          </a:xfrm>
          <a:prstGeom prst="rect">
            <a:avLst/>
          </a:prstGeom>
        </p:spPr>
      </p:pic>
      <p:pic>
        <p:nvPicPr>
          <p:cNvPr id="2" name="Picture 1"/>
          <p:cNvPicPr>
            <a:picLocks noChangeAspect="1"/>
          </p:cNvPicPr>
          <p:nvPr/>
        </p:nvPicPr>
        <p:blipFill>
          <a:blip r:embed="rId4"/>
          <a:stretch>
            <a:fillRect/>
          </a:stretch>
        </p:blipFill>
        <p:spPr>
          <a:xfrm>
            <a:off x="876000" y="2507396"/>
            <a:ext cx="7619100" cy="4079905"/>
          </a:xfrm>
          <a:prstGeom prst="rect">
            <a:avLst/>
          </a:prstGeom>
        </p:spPr>
      </p:pic>
    </p:spTree>
    <p:extLst>
      <p:ext uri="{BB962C8B-B14F-4D97-AF65-F5344CB8AC3E}">
        <p14:creationId xmlns:p14="http://schemas.microsoft.com/office/powerpoint/2010/main" val="26256118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7014" y="-53400"/>
            <a:ext cx="10297800" cy="1260000"/>
          </a:xfrm>
        </p:spPr>
        <p:txBody>
          <a:bodyPr>
            <a:normAutofit/>
          </a:bodyPr>
          <a:lstStyle/>
          <a:p>
            <a:r>
              <a:rPr lang="ru-RU" dirty="0" smtClean="0"/>
              <a:t>Сценарии</a:t>
            </a:r>
            <a:endParaRPr lang="ru-RU" dirty="0"/>
          </a:p>
        </p:txBody>
      </p:sp>
      <p:sp>
        <p:nvSpPr>
          <p:cNvPr id="5" name="Объект 4"/>
          <p:cNvSpPr>
            <a:spLocks noGrp="1"/>
          </p:cNvSpPr>
          <p:nvPr>
            <p:ph idx="1"/>
          </p:nvPr>
        </p:nvSpPr>
        <p:spPr>
          <a:xfrm>
            <a:off x="106757" y="1324200"/>
            <a:ext cx="6142114" cy="4835571"/>
          </a:xfrm>
        </p:spPr>
        <p:txBody>
          <a:bodyPr>
            <a:normAutofit/>
          </a:bodyPr>
          <a:lstStyle/>
          <a:p>
            <a:pPr lvl="2">
              <a:lnSpc>
                <a:spcPct val="200000"/>
              </a:lnSpc>
            </a:pPr>
            <a:r>
              <a:rPr lang="en-US" dirty="0" smtClean="0"/>
              <a:t>“</a:t>
            </a:r>
            <a:r>
              <a:rPr lang="ru-RU" dirty="0" smtClean="0"/>
              <a:t>Песочница</a:t>
            </a:r>
            <a:r>
              <a:rPr lang="en-US" dirty="0" smtClean="0"/>
              <a:t>” </a:t>
            </a:r>
            <a:r>
              <a:rPr lang="ru-RU" dirty="0" smtClean="0"/>
              <a:t>для проектов разработчиков</a:t>
            </a:r>
          </a:p>
          <a:p>
            <a:pPr lvl="2">
              <a:lnSpc>
                <a:spcPct val="200000"/>
              </a:lnSpc>
            </a:pPr>
            <a:r>
              <a:rPr lang="en-US" dirty="0" smtClean="0"/>
              <a:t>QA </a:t>
            </a:r>
            <a:r>
              <a:rPr lang="ru-RU" dirty="0" smtClean="0"/>
              <a:t>стенд, в том числе и высоконагруженный</a:t>
            </a:r>
          </a:p>
          <a:p>
            <a:pPr lvl="2">
              <a:lnSpc>
                <a:spcPct val="200000"/>
              </a:lnSpc>
            </a:pPr>
            <a:r>
              <a:rPr lang="ru-RU" dirty="0" smtClean="0"/>
              <a:t>Готовое окружение для тренингов, семинаров и лабораторных</a:t>
            </a:r>
          </a:p>
          <a:p>
            <a:pPr lvl="2">
              <a:lnSpc>
                <a:spcPct val="200000"/>
              </a:lnSpc>
            </a:pPr>
            <a:r>
              <a:rPr lang="ru-RU" dirty="0" smtClean="0"/>
              <a:t>Потребность в значительных ресурсах на короткое время (например для сложных тестов или обработки большой выборки данных )</a:t>
            </a:r>
          </a:p>
          <a:p>
            <a:pPr marL="87312" lvl="2" indent="0">
              <a:lnSpc>
                <a:spcPct val="200000"/>
              </a:lnSpc>
              <a:buNone/>
            </a:pPr>
            <a:endParaRPr lang="ru-RU" dirty="0" smtClean="0"/>
          </a:p>
          <a:p>
            <a:pPr marL="87312" lvl="2" indent="0">
              <a:lnSpc>
                <a:spcPct val="200000"/>
              </a:lnSpc>
              <a:buNone/>
            </a:pPr>
            <a:endParaRPr lang="ru-RU"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2000" y="1089000"/>
            <a:ext cx="6120000" cy="3439440"/>
          </a:xfrm>
          <a:prstGeom prst="rect">
            <a:avLst/>
          </a:prstGeom>
        </p:spPr>
      </p:pic>
    </p:spTree>
    <p:extLst>
      <p:ext uri="{BB962C8B-B14F-4D97-AF65-F5344CB8AC3E}">
        <p14:creationId xmlns:p14="http://schemas.microsoft.com/office/powerpoint/2010/main" val="20548097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56000" y="10715"/>
            <a:ext cx="10297800" cy="1260000"/>
          </a:xfrm>
        </p:spPr>
        <p:txBody>
          <a:bodyPr>
            <a:normAutofit/>
          </a:bodyPr>
          <a:lstStyle/>
          <a:p>
            <a:r>
              <a:rPr lang="ru-RU" dirty="0" smtClean="0"/>
              <a:t>Песочница</a:t>
            </a:r>
            <a:endParaRPr lang="ru-R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238" y="1270715"/>
            <a:ext cx="8099524" cy="4316570"/>
          </a:xfrm>
          <a:prstGeom prst="rect">
            <a:avLst/>
          </a:prstGeom>
        </p:spPr>
      </p:pic>
    </p:spTree>
    <p:extLst>
      <p:ext uri="{BB962C8B-B14F-4D97-AF65-F5344CB8AC3E}">
        <p14:creationId xmlns:p14="http://schemas.microsoft.com/office/powerpoint/2010/main" val="2826223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056000" y="64200"/>
            <a:ext cx="10297800" cy="1260000"/>
          </a:xfrm>
        </p:spPr>
        <p:txBody>
          <a:bodyPr>
            <a:normAutofit/>
          </a:bodyPr>
          <a:lstStyle/>
          <a:p>
            <a:r>
              <a:rPr lang="en-US" dirty="0" smtClean="0"/>
              <a:t>QA-</a:t>
            </a:r>
            <a:r>
              <a:rPr lang="ru-RU" dirty="0" smtClean="0"/>
              <a:t>стенд</a:t>
            </a:r>
            <a:endParaRPr lang="ru-RU" dirty="0"/>
          </a:p>
        </p:txBody>
      </p:sp>
      <p:sp>
        <p:nvSpPr>
          <p:cNvPr id="5" name="Объект 4"/>
          <p:cNvSpPr>
            <a:spLocks noGrp="1"/>
          </p:cNvSpPr>
          <p:nvPr>
            <p:ph idx="1"/>
          </p:nvPr>
        </p:nvSpPr>
        <p:spPr>
          <a:xfrm>
            <a:off x="232286" y="1128686"/>
            <a:ext cx="6223714" cy="4835571"/>
          </a:xfrm>
        </p:spPr>
        <p:txBody>
          <a:bodyPr>
            <a:normAutofit/>
          </a:bodyPr>
          <a:lstStyle/>
          <a:p>
            <a:pPr lvl="2">
              <a:lnSpc>
                <a:spcPct val="200000"/>
              </a:lnSpc>
            </a:pPr>
            <a:r>
              <a:rPr lang="ru-RU" dirty="0" smtClean="0"/>
              <a:t>Быстрая и автоматизированное выкладывание в новое окружение</a:t>
            </a:r>
          </a:p>
          <a:p>
            <a:pPr lvl="2">
              <a:lnSpc>
                <a:spcPct val="200000"/>
              </a:lnSpc>
            </a:pPr>
            <a:r>
              <a:rPr lang="ru-RU" dirty="0" smtClean="0"/>
              <a:t>Безопасное ( не влиющее на продакшн ) тестирование новых версий </a:t>
            </a:r>
          </a:p>
          <a:p>
            <a:pPr lvl="2">
              <a:lnSpc>
                <a:spcPct val="200000"/>
              </a:lnSpc>
            </a:pPr>
            <a:r>
              <a:rPr lang="ru-RU" dirty="0" smtClean="0"/>
              <a:t>Удаление неиспользуемых стендов после завершения циклов тестирования</a:t>
            </a:r>
          </a:p>
          <a:p>
            <a:pPr marL="87312" lvl="2" indent="0">
              <a:lnSpc>
                <a:spcPct val="200000"/>
              </a:lnSpc>
              <a:buNone/>
            </a:pPr>
            <a:endParaRPr lang="ru-RU"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6000" y="1089000"/>
            <a:ext cx="4876800" cy="3657600"/>
          </a:xfrm>
          <a:prstGeom prst="rect">
            <a:avLst/>
          </a:prstGeom>
        </p:spPr>
      </p:pic>
    </p:spTree>
    <p:extLst>
      <p:ext uri="{BB962C8B-B14F-4D97-AF65-F5344CB8AC3E}">
        <p14:creationId xmlns:p14="http://schemas.microsoft.com/office/powerpoint/2010/main" val="37553478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056000" y="64200"/>
            <a:ext cx="10297800" cy="1260000"/>
          </a:xfrm>
        </p:spPr>
        <p:txBody>
          <a:bodyPr>
            <a:normAutofit/>
          </a:bodyPr>
          <a:lstStyle/>
          <a:p>
            <a:r>
              <a:rPr lang="ru-RU" dirty="0" smtClean="0"/>
              <a:t>Готовое окружение для семинаров</a:t>
            </a:r>
            <a:endParaRPr lang="ru-RU" dirty="0"/>
          </a:p>
        </p:txBody>
      </p:sp>
      <p:sp>
        <p:nvSpPr>
          <p:cNvPr id="5" name="Объект 4"/>
          <p:cNvSpPr>
            <a:spLocks noGrp="1"/>
          </p:cNvSpPr>
          <p:nvPr>
            <p:ph idx="1"/>
          </p:nvPr>
        </p:nvSpPr>
        <p:spPr>
          <a:xfrm>
            <a:off x="516000" y="1324200"/>
            <a:ext cx="9382114" cy="4835571"/>
          </a:xfrm>
        </p:spPr>
        <p:txBody>
          <a:bodyPr>
            <a:normAutofit/>
          </a:bodyPr>
          <a:lstStyle/>
          <a:p>
            <a:pPr lvl="2"/>
            <a:r>
              <a:rPr lang="ru-RU" dirty="0" smtClean="0"/>
              <a:t>Создаем (на базе образов из </a:t>
            </a:r>
            <a:r>
              <a:rPr lang="en-US" dirty="0" err="1" smtClean="0"/>
              <a:t>vm</a:t>
            </a:r>
            <a:r>
              <a:rPr lang="en-US" dirty="0" smtClean="0"/>
              <a:t> depot </a:t>
            </a:r>
            <a:r>
              <a:rPr lang="ru-RU" dirty="0" smtClean="0"/>
              <a:t>например ) и настраиваем нужные конфигурации </a:t>
            </a:r>
          </a:p>
          <a:p>
            <a:pPr lvl="2"/>
            <a:r>
              <a:rPr lang="ru-RU" dirty="0" smtClean="0"/>
              <a:t>Сохраняем их в либо в </a:t>
            </a:r>
            <a:r>
              <a:rPr lang="en-US" dirty="0" smtClean="0"/>
              <a:t>VHD </a:t>
            </a:r>
            <a:r>
              <a:rPr lang="ru-RU" dirty="0" smtClean="0"/>
              <a:t>( внутри своего хранилища ) или в </a:t>
            </a:r>
            <a:r>
              <a:rPr lang="en-US" dirty="0" smtClean="0"/>
              <a:t>VM Depot ( </a:t>
            </a:r>
            <a:r>
              <a:rPr lang="ru-RU" dirty="0" smtClean="0"/>
              <a:t>доступно всем )</a:t>
            </a:r>
          </a:p>
          <a:p>
            <a:pPr lvl="2"/>
            <a:r>
              <a:rPr lang="ru-RU" dirty="0" smtClean="0"/>
              <a:t>При необходимости поднимаем нужные конфигурации</a:t>
            </a:r>
          </a:p>
          <a:p>
            <a:pPr marL="87312" lvl="2" indent="0">
              <a:buNone/>
            </a:pPr>
            <a:endParaRPr lang="ru-RU" dirty="0" smtClean="0"/>
          </a:p>
        </p:txBody>
      </p:sp>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285" y="2849509"/>
            <a:ext cx="5118979" cy="2559491"/>
          </a:xfrm>
          <a:prstGeom prst="rect">
            <a:avLst/>
          </a:prstGeom>
          <a:noFill/>
          <a:ln>
            <a:noFill/>
          </a:ln>
          <a:effectLst>
            <a:outerShdw dist="35921" dir="2700000" sx="1000" sy="1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7123" y="2837941"/>
            <a:ext cx="5476021" cy="2571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5898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58157" y="0"/>
            <a:ext cx="10297800" cy="1260000"/>
          </a:xfrm>
        </p:spPr>
        <p:txBody>
          <a:bodyPr>
            <a:normAutofit/>
          </a:bodyPr>
          <a:lstStyle/>
          <a:p>
            <a:r>
              <a:rPr lang="en-US" dirty="0" smtClean="0"/>
              <a:t>CodePlex.com </a:t>
            </a:r>
            <a:r>
              <a:rPr lang="ru-RU" dirty="0" smtClean="0"/>
              <a:t>– площадка для хостинга </a:t>
            </a:r>
            <a:r>
              <a:rPr lang="en-US" dirty="0" smtClean="0"/>
              <a:t>open source </a:t>
            </a:r>
            <a:r>
              <a:rPr lang="ru-RU" dirty="0" smtClean="0"/>
              <a:t>проектов</a:t>
            </a:r>
            <a:endParaRPr lang="ru-RU"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0468" y="2709000"/>
            <a:ext cx="7315256" cy="3810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Объект 4"/>
          <p:cNvSpPr txBox="1">
            <a:spLocks/>
          </p:cNvSpPr>
          <p:nvPr/>
        </p:nvSpPr>
        <p:spPr>
          <a:xfrm>
            <a:off x="336000" y="1089000"/>
            <a:ext cx="9382114" cy="4835571"/>
          </a:xfrm>
          <a:prstGeom prst="rect">
            <a:avLst/>
          </a:prstGeom>
        </p:spPr>
        <p:txBody>
          <a:bodyPr vert="horz" lIns="36000" tIns="45720" rIns="36000" bIns="45720" rtlCol="0">
            <a:normAutofit/>
          </a:bodyPr>
          <a:lstStyle>
            <a:lvl1pPr marL="0" indent="0" algn="l" defTabSz="914400" rtl="0" eaLnBrk="1" latinLnBrk="0" hangingPunct="1">
              <a:lnSpc>
                <a:spcPct val="90000"/>
              </a:lnSpc>
              <a:spcBef>
                <a:spcPts val="1800"/>
              </a:spcBef>
              <a:buFont typeface="Wingdings" panose="05000000000000000000" pitchFamily="2" charset="2"/>
              <a:buNone/>
              <a:defRPr lang="en-US" sz="3200" kern="1200" dirty="0" smtClean="0">
                <a:solidFill>
                  <a:schemeClr val="accent4">
                    <a:lumMod val="60000"/>
                    <a:lumOff val="40000"/>
                  </a:schemeClr>
                </a:solidFill>
                <a:latin typeface="+mn-lt"/>
                <a:ea typeface="+mn-ea"/>
                <a:cs typeface="+mn-cs"/>
              </a:defRPr>
            </a:lvl1pPr>
            <a:lvl2pPr marL="0" indent="0" algn="l" defTabSz="914400" rtl="0" eaLnBrk="1" latinLnBrk="0" hangingPunct="1">
              <a:lnSpc>
                <a:spcPct val="90000"/>
              </a:lnSpc>
              <a:spcBef>
                <a:spcPts val="500"/>
              </a:spcBef>
              <a:buFont typeface="Wingdings" panose="05000000000000000000" pitchFamily="2" charset="2"/>
              <a:buNone/>
              <a:defRPr sz="2400" kern="1200">
                <a:solidFill>
                  <a:schemeClr val="tx2"/>
                </a:solidFill>
                <a:latin typeface="+mn-lt"/>
                <a:ea typeface="+mn-ea"/>
                <a:cs typeface="+mn-cs"/>
              </a:defRPr>
            </a:lvl2pPr>
            <a:lvl3pPr marL="273050" indent="-185738"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200000"/>
              </a:lnSpc>
            </a:pPr>
            <a:r>
              <a:rPr lang="ru-RU" sz="2400" dirty="0" smtClean="0"/>
              <a:t>Поддержка </a:t>
            </a:r>
            <a:r>
              <a:rPr lang="en-US" sz="2400" dirty="0" smtClean="0"/>
              <a:t>TFS, </a:t>
            </a:r>
            <a:r>
              <a:rPr lang="en-US" sz="2400" dirty="0" err="1" smtClean="0"/>
              <a:t>git</a:t>
            </a:r>
            <a:r>
              <a:rPr lang="en-US" sz="2400" dirty="0" smtClean="0"/>
              <a:t>, mercurial, </a:t>
            </a:r>
            <a:r>
              <a:rPr lang="en-US" sz="2400" dirty="0" err="1" smtClean="0"/>
              <a:t>svn</a:t>
            </a:r>
            <a:endParaRPr lang="en-US" sz="2400" dirty="0" smtClean="0"/>
          </a:p>
          <a:p>
            <a:pPr lvl="2">
              <a:lnSpc>
                <a:spcPct val="200000"/>
              </a:lnSpc>
            </a:pPr>
            <a:r>
              <a:rPr lang="ru-RU" sz="2400" dirty="0" smtClean="0"/>
              <a:t>Встоенные </a:t>
            </a:r>
            <a:r>
              <a:rPr lang="en-US" sz="2400" dirty="0" smtClean="0"/>
              <a:t>wiki, issue tracker, </a:t>
            </a:r>
            <a:r>
              <a:rPr lang="ru-RU" sz="2400" dirty="0" smtClean="0"/>
              <a:t>форумы</a:t>
            </a:r>
          </a:p>
          <a:p>
            <a:pPr lvl="2">
              <a:lnSpc>
                <a:spcPct val="200000"/>
              </a:lnSpc>
            </a:pPr>
            <a:r>
              <a:rPr lang="en-US" sz="2400" dirty="0" smtClean="0"/>
              <a:t>&gt;300</a:t>
            </a:r>
            <a:r>
              <a:rPr lang="ru-RU" sz="2400" dirty="0" smtClean="0"/>
              <a:t>к пользователей</a:t>
            </a:r>
          </a:p>
          <a:p>
            <a:pPr lvl="2">
              <a:lnSpc>
                <a:spcPct val="200000"/>
              </a:lnSpc>
            </a:pPr>
            <a:r>
              <a:rPr lang="en-US" sz="2400" dirty="0" smtClean="0"/>
              <a:t>28 000 </a:t>
            </a:r>
            <a:r>
              <a:rPr lang="ru-RU" sz="2400" dirty="0" smtClean="0"/>
              <a:t>проектов</a:t>
            </a:r>
          </a:p>
        </p:txBody>
      </p:sp>
    </p:spTree>
    <p:extLst>
      <p:ext uri="{BB962C8B-B14F-4D97-AF65-F5344CB8AC3E}">
        <p14:creationId xmlns:p14="http://schemas.microsoft.com/office/powerpoint/2010/main" val="39737507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58157" y="0"/>
            <a:ext cx="10297800" cy="1260000"/>
          </a:xfrm>
        </p:spPr>
        <p:txBody>
          <a:bodyPr>
            <a:normAutofit/>
          </a:bodyPr>
          <a:lstStyle/>
          <a:p>
            <a:r>
              <a:rPr lang="en-US" dirty="0" smtClean="0"/>
              <a:t>Open source </a:t>
            </a:r>
            <a:r>
              <a:rPr lang="ru-RU" dirty="0" smtClean="0"/>
              <a:t>фреймворки</a:t>
            </a:r>
            <a:endParaRPr lang="ru-RU" dirty="0"/>
          </a:p>
        </p:txBody>
      </p:sp>
      <p:sp>
        <p:nvSpPr>
          <p:cNvPr id="5" name="Объект 4"/>
          <p:cNvSpPr>
            <a:spLocks noGrp="1"/>
          </p:cNvSpPr>
          <p:nvPr>
            <p:ph idx="1"/>
          </p:nvPr>
        </p:nvSpPr>
        <p:spPr>
          <a:xfrm>
            <a:off x="156000" y="1309338"/>
            <a:ext cx="10642114" cy="4835571"/>
          </a:xfrm>
        </p:spPr>
        <p:txBody>
          <a:bodyPr>
            <a:normAutofit fontScale="85000" lnSpcReduction="10000"/>
          </a:bodyPr>
          <a:lstStyle/>
          <a:p>
            <a:pPr marL="457200" indent="-457200">
              <a:lnSpc>
                <a:spcPct val="150000"/>
              </a:lnSpc>
              <a:buFont typeface="Wingdings" panose="05000000000000000000" pitchFamily="2" charset="2"/>
              <a:buChar char="§"/>
            </a:pPr>
            <a:r>
              <a:rPr lang="en-US" dirty="0" smtClean="0">
                <a:solidFill>
                  <a:schemeClr val="tx2">
                    <a:lumMod val="60000"/>
                    <a:lumOff val="40000"/>
                  </a:schemeClr>
                </a:solidFill>
                <a:latin typeface="+mj-lt"/>
              </a:rPr>
              <a:t>SDK for PHP: </a:t>
            </a:r>
            <a:r>
              <a:rPr lang="en-US" b="1" u="sng" dirty="0" smtClean="0">
                <a:solidFill>
                  <a:schemeClr val="tx2">
                    <a:lumMod val="60000"/>
                    <a:lumOff val="40000"/>
                  </a:schemeClr>
                </a:solidFill>
                <a:latin typeface="+mj-lt"/>
              </a:rPr>
              <a:t>phpazure.codeplex.com</a:t>
            </a:r>
          </a:p>
          <a:p>
            <a:pPr marL="457200" indent="-457200">
              <a:lnSpc>
                <a:spcPct val="150000"/>
              </a:lnSpc>
              <a:buFont typeface="Wingdings" panose="05000000000000000000" pitchFamily="2" charset="2"/>
              <a:buChar char="§"/>
            </a:pPr>
            <a:r>
              <a:rPr lang="en-US" dirty="0" smtClean="0">
                <a:solidFill>
                  <a:schemeClr val="tx2">
                    <a:lumMod val="60000"/>
                    <a:lumOff val="40000"/>
                  </a:schemeClr>
                </a:solidFill>
                <a:latin typeface="+mj-lt"/>
              </a:rPr>
              <a:t>Ruby </a:t>
            </a:r>
            <a:r>
              <a:rPr lang="en-US" dirty="0">
                <a:solidFill>
                  <a:schemeClr val="tx2">
                    <a:lumMod val="60000"/>
                    <a:lumOff val="40000"/>
                  </a:schemeClr>
                </a:solidFill>
                <a:latin typeface="+mj-lt"/>
              </a:rPr>
              <a:t>on </a:t>
            </a:r>
            <a:r>
              <a:rPr lang="en-US" dirty="0" smtClean="0">
                <a:solidFill>
                  <a:schemeClr val="tx2">
                    <a:lumMod val="60000"/>
                    <a:lumOff val="40000"/>
                  </a:schemeClr>
                </a:solidFill>
                <a:latin typeface="+mj-lt"/>
              </a:rPr>
              <a:t>Rails SDK: </a:t>
            </a:r>
            <a:r>
              <a:rPr lang="en-US" b="1" u="sng" dirty="0" smtClean="0">
                <a:solidFill>
                  <a:schemeClr val="tx2">
                    <a:lumMod val="60000"/>
                    <a:lumOff val="40000"/>
                  </a:schemeClr>
                </a:solidFill>
                <a:latin typeface="+mj-lt"/>
              </a:rPr>
              <a:t>rubyonrailsinazure.codeplex.com</a:t>
            </a:r>
          </a:p>
          <a:p>
            <a:pPr marL="457200" indent="-457200">
              <a:lnSpc>
                <a:spcPct val="150000"/>
              </a:lnSpc>
              <a:buFont typeface="Wingdings" panose="05000000000000000000" pitchFamily="2" charset="2"/>
              <a:buChar char="§"/>
            </a:pPr>
            <a:r>
              <a:rPr lang="en-US" dirty="0" smtClean="0">
                <a:solidFill>
                  <a:schemeClr val="tx2">
                    <a:lumMod val="60000"/>
                    <a:lumOff val="40000"/>
                  </a:schemeClr>
                </a:solidFill>
                <a:latin typeface="+mj-lt"/>
              </a:rPr>
              <a:t>DNN - </a:t>
            </a:r>
            <a:r>
              <a:rPr lang="en-US" dirty="0" err="1" smtClean="0">
                <a:solidFill>
                  <a:schemeClr val="tx2">
                    <a:lumMod val="60000"/>
                    <a:lumOff val="40000"/>
                  </a:schemeClr>
                </a:solidFill>
                <a:latin typeface="+mj-lt"/>
              </a:rPr>
              <a:t>DotNetNuke</a:t>
            </a:r>
            <a:r>
              <a:rPr lang="en-US" dirty="0" smtClean="0">
                <a:solidFill>
                  <a:schemeClr val="tx2">
                    <a:lumMod val="60000"/>
                    <a:lumOff val="40000"/>
                  </a:schemeClr>
                </a:solidFill>
                <a:latin typeface="+mj-lt"/>
              </a:rPr>
              <a:t> </a:t>
            </a:r>
            <a:r>
              <a:rPr lang="en-US" dirty="0">
                <a:solidFill>
                  <a:schemeClr val="tx2">
                    <a:lumMod val="60000"/>
                    <a:lumOff val="40000"/>
                  </a:schemeClr>
                </a:solidFill>
                <a:latin typeface="+mj-lt"/>
              </a:rPr>
              <a:t>CMS: </a:t>
            </a:r>
            <a:r>
              <a:rPr lang="en-US" b="1" u="sng" dirty="0" smtClean="0">
                <a:solidFill>
                  <a:schemeClr val="tx2">
                    <a:lumMod val="60000"/>
                    <a:lumOff val="40000"/>
                  </a:schemeClr>
                </a:solidFill>
                <a:latin typeface="+mj-lt"/>
              </a:rPr>
              <a:t>dotnetnuke.codeplex.com</a:t>
            </a:r>
          </a:p>
          <a:p>
            <a:pPr marL="457200" indent="-457200">
              <a:lnSpc>
                <a:spcPct val="150000"/>
              </a:lnSpc>
              <a:buFont typeface="Wingdings" panose="05000000000000000000" pitchFamily="2" charset="2"/>
              <a:buChar char="§"/>
            </a:pPr>
            <a:r>
              <a:rPr lang="en-US" dirty="0" smtClean="0">
                <a:solidFill>
                  <a:schemeClr val="tx2">
                    <a:lumMod val="60000"/>
                    <a:lumOff val="40000"/>
                  </a:schemeClr>
                </a:solidFill>
                <a:latin typeface="+mj-lt"/>
              </a:rPr>
              <a:t>Lucene.NET</a:t>
            </a:r>
            <a:r>
              <a:rPr lang="ru-RU" dirty="0" smtClean="0">
                <a:solidFill>
                  <a:schemeClr val="tx2">
                    <a:lumMod val="60000"/>
                    <a:lumOff val="40000"/>
                  </a:schemeClr>
                </a:solidFill>
                <a:latin typeface="+mj-lt"/>
              </a:rPr>
              <a:t> на базе блобов</a:t>
            </a:r>
            <a:r>
              <a:rPr lang="en-US" dirty="0" smtClean="0">
                <a:solidFill>
                  <a:schemeClr val="tx2">
                    <a:lumMod val="60000"/>
                    <a:lumOff val="40000"/>
                  </a:schemeClr>
                </a:solidFill>
                <a:latin typeface="+mj-lt"/>
              </a:rPr>
              <a:t>: </a:t>
            </a:r>
            <a:r>
              <a:rPr lang="en-US" b="1" u="sng" dirty="0" smtClean="0">
                <a:solidFill>
                  <a:schemeClr val="tx2">
                    <a:lumMod val="60000"/>
                    <a:lumOff val="40000"/>
                  </a:schemeClr>
                </a:solidFill>
                <a:latin typeface="+mj-lt"/>
              </a:rPr>
              <a:t>azuredirectory.codeplex.com</a:t>
            </a:r>
          </a:p>
          <a:p>
            <a:pPr marL="457200" indent="-457200">
              <a:lnSpc>
                <a:spcPct val="150000"/>
              </a:lnSpc>
              <a:buFont typeface="Wingdings" panose="05000000000000000000" pitchFamily="2" charset="2"/>
              <a:buChar char="§"/>
            </a:pPr>
            <a:r>
              <a:rPr lang="en-US" dirty="0" smtClean="0">
                <a:solidFill>
                  <a:schemeClr val="tx2">
                    <a:lumMod val="60000"/>
                    <a:lumOff val="40000"/>
                  </a:schemeClr>
                </a:solidFill>
                <a:latin typeface="+mj-lt"/>
              </a:rPr>
              <a:t>Python for Visual Studio: </a:t>
            </a:r>
            <a:r>
              <a:rPr lang="en-US" b="1" u="sng" dirty="0" smtClean="0">
                <a:solidFill>
                  <a:schemeClr val="tx2">
                    <a:lumMod val="60000"/>
                    <a:lumOff val="40000"/>
                  </a:schemeClr>
                </a:solidFill>
                <a:latin typeface="+mj-lt"/>
              </a:rPr>
              <a:t>pytools.codeplex.com</a:t>
            </a:r>
          </a:p>
          <a:p>
            <a:pPr marL="457200" indent="-457200">
              <a:lnSpc>
                <a:spcPct val="150000"/>
              </a:lnSpc>
              <a:buFont typeface="Wingdings" panose="05000000000000000000" pitchFamily="2" charset="2"/>
              <a:buChar char="§"/>
            </a:pPr>
            <a:r>
              <a:rPr lang="en-US" dirty="0" smtClean="0">
                <a:solidFill>
                  <a:schemeClr val="tx2">
                    <a:lumMod val="60000"/>
                    <a:lumOff val="40000"/>
                  </a:schemeClr>
                </a:solidFill>
                <a:latin typeface="+mj-lt"/>
              </a:rPr>
              <a:t>ASP.NET web stack (MVC, Web API ):</a:t>
            </a:r>
            <a:r>
              <a:rPr lang="ru-RU" dirty="0" smtClean="0">
                <a:solidFill>
                  <a:schemeClr val="tx2">
                    <a:lumMod val="60000"/>
                    <a:lumOff val="40000"/>
                  </a:schemeClr>
                </a:solidFill>
                <a:latin typeface="+mj-lt"/>
              </a:rPr>
              <a:t> </a:t>
            </a:r>
            <a:r>
              <a:rPr lang="en-US" b="1" u="sng" dirty="0" smtClean="0">
                <a:solidFill>
                  <a:schemeClr val="tx2">
                    <a:lumMod val="60000"/>
                    <a:lumOff val="40000"/>
                  </a:schemeClr>
                </a:solidFill>
                <a:latin typeface="+mj-lt"/>
              </a:rPr>
              <a:t>aspnetwebstack.codeplex.com</a:t>
            </a:r>
            <a:endParaRPr lang="en-US" b="1" u="sng" dirty="0">
              <a:solidFill>
                <a:schemeClr val="tx2">
                  <a:lumMod val="60000"/>
                  <a:lumOff val="40000"/>
                </a:schemeClr>
              </a:solidFill>
              <a:latin typeface="+mj-lt"/>
            </a:endParaRPr>
          </a:p>
          <a:p>
            <a:pPr lvl="2"/>
            <a:endParaRPr lang="ru-RU" dirty="0" smtClean="0">
              <a:solidFill>
                <a:schemeClr val="tx2">
                  <a:lumMod val="60000"/>
                  <a:lumOff val="40000"/>
                </a:schemeClr>
              </a:solidFill>
              <a:latin typeface="+mj-lt"/>
            </a:endParaRPr>
          </a:p>
        </p:txBody>
      </p:sp>
    </p:spTree>
    <p:extLst>
      <p:ext uri="{BB962C8B-B14F-4D97-AF65-F5344CB8AC3E}">
        <p14:creationId xmlns:p14="http://schemas.microsoft.com/office/powerpoint/2010/main" val="8915446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2154756" y="9000"/>
            <a:ext cx="10297800" cy="1260000"/>
          </a:xfrm>
        </p:spPr>
        <p:txBody>
          <a:bodyPr>
            <a:normAutofit/>
          </a:bodyPr>
          <a:lstStyle/>
          <a:p>
            <a:r>
              <a:rPr lang="en-US" dirty="0"/>
              <a:t>Cloud </a:t>
            </a:r>
            <a:r>
              <a:rPr lang="en-US" dirty="0" smtClean="0"/>
              <a:t>Ninja</a:t>
            </a:r>
            <a:r>
              <a:rPr lang="en-US" dirty="0"/>
              <a:t>:</a:t>
            </a:r>
            <a:r>
              <a:rPr lang="en-US" dirty="0" smtClean="0"/>
              <a:t>  </a:t>
            </a:r>
            <a:r>
              <a:rPr lang="en-US" b="1" u="sng" dirty="0" smtClean="0">
                <a:solidFill>
                  <a:schemeClr val="tx1">
                    <a:lumMod val="50000"/>
                    <a:lumOff val="50000"/>
                  </a:schemeClr>
                </a:solidFill>
              </a:rPr>
              <a:t>cloudninja.codeplex.com</a:t>
            </a:r>
            <a:endParaRPr lang="ru-RU" b="1" u="sng" dirty="0">
              <a:solidFill>
                <a:schemeClr val="tx1">
                  <a:lumMod val="50000"/>
                  <a:lumOff val="50000"/>
                </a:schemeClr>
              </a:solidFill>
            </a:endParaRPr>
          </a:p>
        </p:txBody>
      </p:sp>
      <p:sp>
        <p:nvSpPr>
          <p:cNvPr id="5" name="Объект 4"/>
          <p:cNvSpPr>
            <a:spLocks noGrp="1"/>
          </p:cNvSpPr>
          <p:nvPr>
            <p:ph idx="1"/>
          </p:nvPr>
        </p:nvSpPr>
        <p:spPr>
          <a:xfrm>
            <a:off x="2154756" y="1242600"/>
            <a:ext cx="8842114" cy="4835571"/>
          </a:xfrm>
        </p:spPr>
        <p:txBody>
          <a:bodyPr>
            <a:normAutofit/>
          </a:bodyPr>
          <a:lstStyle/>
          <a:p>
            <a:pPr lvl="2"/>
            <a:r>
              <a:rPr lang="en-US" dirty="0" smtClean="0"/>
              <a:t>Open source </a:t>
            </a:r>
            <a:r>
              <a:rPr lang="ru-RU" dirty="0" smtClean="0"/>
              <a:t>проект –  пример реализации многотенантного приложения</a:t>
            </a:r>
          </a:p>
          <a:p>
            <a:pPr lvl="2"/>
            <a:r>
              <a:rPr lang="ru-RU" dirty="0" smtClean="0"/>
              <a:t>Может стать отличной основой для вашего кода</a:t>
            </a:r>
          </a:p>
          <a:p>
            <a:pPr lvl="2"/>
            <a:r>
              <a:rPr lang="ru-RU" dirty="0" smtClean="0"/>
              <a:t>Мониторинг</a:t>
            </a:r>
            <a:r>
              <a:rPr lang="en-US" dirty="0" smtClean="0"/>
              <a:t> (</a:t>
            </a:r>
            <a:r>
              <a:rPr lang="ru-RU" dirty="0" smtClean="0"/>
              <a:t>в том числе входящего</a:t>
            </a:r>
            <a:r>
              <a:rPr lang="en-US" dirty="0" smtClean="0"/>
              <a:t>/</a:t>
            </a:r>
            <a:r>
              <a:rPr lang="ru-RU" dirty="0" smtClean="0"/>
              <a:t>исходящего трафика, транзакций к хранилищам с разделением данных по тенантам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770" y="2502600"/>
            <a:ext cx="5442059" cy="3353250"/>
          </a:xfrm>
          <a:prstGeom prst="rect">
            <a:avLst/>
          </a:prstGeom>
        </p:spPr>
      </p:pic>
      <p:sp>
        <p:nvSpPr>
          <p:cNvPr id="7" name="Объект 4"/>
          <p:cNvSpPr txBox="1">
            <a:spLocks/>
          </p:cNvSpPr>
          <p:nvPr/>
        </p:nvSpPr>
        <p:spPr>
          <a:xfrm>
            <a:off x="156000" y="2816582"/>
            <a:ext cx="8842114" cy="4835571"/>
          </a:xfrm>
          <a:prstGeom prst="rect">
            <a:avLst/>
          </a:prstGeom>
        </p:spPr>
        <p:txBody>
          <a:bodyPr vert="horz" lIns="36000" tIns="45720" rIns="36000" bIns="45720" rtlCol="0">
            <a:normAutofit/>
          </a:bodyPr>
          <a:lstStyle>
            <a:lvl1pPr marL="0" indent="0" algn="l" defTabSz="914400" rtl="0" eaLnBrk="1" latinLnBrk="0" hangingPunct="1">
              <a:lnSpc>
                <a:spcPct val="90000"/>
              </a:lnSpc>
              <a:spcBef>
                <a:spcPts val="1800"/>
              </a:spcBef>
              <a:buFont typeface="Wingdings" panose="05000000000000000000" pitchFamily="2" charset="2"/>
              <a:buNone/>
              <a:defRPr lang="en-US" sz="3200" kern="1200" dirty="0" smtClean="0">
                <a:solidFill>
                  <a:schemeClr val="accent4">
                    <a:lumMod val="60000"/>
                    <a:lumOff val="40000"/>
                  </a:schemeClr>
                </a:solidFill>
                <a:latin typeface="+mn-lt"/>
                <a:ea typeface="+mn-ea"/>
                <a:cs typeface="+mn-cs"/>
              </a:defRPr>
            </a:lvl1pPr>
            <a:lvl2pPr marL="0" indent="0" algn="l" defTabSz="914400" rtl="0" eaLnBrk="1" latinLnBrk="0" hangingPunct="1">
              <a:lnSpc>
                <a:spcPct val="90000"/>
              </a:lnSpc>
              <a:spcBef>
                <a:spcPts val="500"/>
              </a:spcBef>
              <a:buFont typeface="Wingdings" panose="05000000000000000000" pitchFamily="2" charset="2"/>
              <a:buNone/>
              <a:defRPr sz="2400" kern="1200">
                <a:solidFill>
                  <a:schemeClr val="tx2"/>
                </a:solidFill>
                <a:latin typeface="+mn-lt"/>
                <a:ea typeface="+mn-ea"/>
                <a:cs typeface="+mn-cs"/>
              </a:defRPr>
            </a:lvl2pPr>
            <a:lvl3pPr marL="273050" indent="-185738"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ru-RU" dirty="0" smtClean="0"/>
              <a:t>Автоматическое масштабирование</a:t>
            </a:r>
          </a:p>
          <a:p>
            <a:pPr lvl="2"/>
            <a:r>
              <a:rPr lang="ru-RU" dirty="0" smtClean="0"/>
              <a:t>Идентификация с использованием </a:t>
            </a:r>
            <a:r>
              <a:rPr lang="en-US" dirty="0" smtClean="0"/>
              <a:t>Access Control Services</a:t>
            </a:r>
          </a:p>
          <a:p>
            <a:pPr lvl="2"/>
            <a:r>
              <a:rPr lang="ru-RU" dirty="0" smtClean="0"/>
              <a:t>Провижионинг ( выкладывание )</a:t>
            </a:r>
          </a:p>
          <a:p>
            <a:pPr lvl="2"/>
            <a:r>
              <a:rPr lang="ru-RU" dirty="0" smtClean="0"/>
              <a:t>Красивые диаграммы по данным мониторинга</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63" y="4287388"/>
            <a:ext cx="6638807" cy="2523480"/>
          </a:xfrm>
          <a:prstGeom prst="rect">
            <a:avLst/>
          </a:prstGeom>
        </p:spPr>
      </p:pic>
      <p:pic>
        <p:nvPicPr>
          <p:cNvPr id="9" name="Picture 8"/>
          <p:cNvPicPr>
            <a:picLocks noChangeAspect="1"/>
          </p:cNvPicPr>
          <p:nvPr/>
        </p:nvPicPr>
        <p:blipFill>
          <a:blip r:embed="rId4"/>
          <a:stretch>
            <a:fillRect/>
          </a:stretch>
        </p:blipFill>
        <p:spPr>
          <a:xfrm>
            <a:off x="43562" y="142982"/>
            <a:ext cx="2138880" cy="2673600"/>
          </a:xfrm>
          <a:prstGeom prst="rect">
            <a:avLst/>
          </a:prstGeom>
        </p:spPr>
      </p:pic>
    </p:spTree>
    <p:extLst>
      <p:ext uri="{BB962C8B-B14F-4D97-AF65-F5344CB8AC3E}">
        <p14:creationId xmlns:p14="http://schemas.microsoft.com/office/powerpoint/2010/main" val="8110936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92" y="1880162"/>
            <a:ext cx="7707123" cy="2730811"/>
          </a:xfrm>
          <a:prstGeom prst="rect">
            <a:avLst/>
          </a:prstGeom>
        </p:spPr>
      </p:pic>
      <p:sp>
        <p:nvSpPr>
          <p:cNvPr id="6" name="TextBox 5"/>
          <p:cNvSpPr txBox="1"/>
          <p:nvPr/>
        </p:nvSpPr>
        <p:spPr>
          <a:xfrm>
            <a:off x="6028602" y="4664277"/>
            <a:ext cx="5442596" cy="2051844"/>
          </a:xfrm>
          <a:prstGeom prst="rect">
            <a:avLst/>
          </a:prstGeom>
          <a:noFill/>
        </p:spPr>
        <p:txBody>
          <a:bodyPr wrap="square" lIns="0" tIns="0" rIns="0" bIns="0" rtlCol="0">
            <a:spAutoFit/>
          </a:bodyPr>
          <a:lstStyle/>
          <a:p>
            <a:r>
              <a:rPr lang="ru-RU" sz="2700" i="1" dirty="0">
                <a:gradFill>
                  <a:gsLst>
                    <a:gs pos="0">
                      <a:prstClr val="black"/>
                    </a:gs>
                    <a:gs pos="86000">
                      <a:prstClr val="black"/>
                    </a:gs>
                  </a:gsLst>
                  <a:lin ang="5400000" scaled="0"/>
                </a:gradFill>
              </a:rPr>
              <a:t>24 узла в </a:t>
            </a:r>
            <a:r>
              <a:rPr lang="en-US" sz="2700" i="1" dirty="0">
                <a:gradFill>
                  <a:gsLst>
                    <a:gs pos="0">
                      <a:prstClr val="black"/>
                    </a:gs>
                    <a:gs pos="86000">
                      <a:prstClr val="black"/>
                    </a:gs>
                  </a:gsLst>
                  <a:lin ang="5400000" scaled="0"/>
                </a:gradFill>
              </a:rPr>
              <a:t>CDN: </a:t>
            </a:r>
            <a:r>
              <a:rPr lang="en-US" sz="1600" i="1" dirty="0">
                <a:gradFill>
                  <a:gsLst>
                    <a:gs pos="0">
                      <a:prstClr val="black"/>
                    </a:gs>
                    <a:gs pos="86000">
                      <a:prstClr val="black"/>
                    </a:gs>
                  </a:gsLst>
                  <a:lin ang="5400000" scaled="0"/>
                </a:gradFill>
              </a:rPr>
              <a:t>Ashburn, San Francisco, Chicago, San Antonio, Los Angeles, Miami, Newark, Seattle, Amsterdam, Dublin,  London, </a:t>
            </a:r>
            <a:r>
              <a:rPr lang="en-US" sz="3700" b="1" i="1" dirty="0">
                <a:gradFill>
                  <a:gsLst>
                    <a:gs pos="0">
                      <a:prstClr val="black"/>
                    </a:gs>
                    <a:gs pos="86000">
                      <a:prstClr val="black"/>
                    </a:gs>
                  </a:gsLst>
                  <a:lin ang="5400000" scaled="0"/>
                </a:gradFill>
              </a:rPr>
              <a:t>Moscow</a:t>
            </a:r>
            <a:r>
              <a:rPr lang="en-US" sz="1600" i="1" dirty="0">
                <a:gradFill>
                  <a:gsLst>
                    <a:gs pos="0">
                      <a:prstClr val="black"/>
                    </a:gs>
                    <a:gs pos="86000">
                      <a:prstClr val="black"/>
                    </a:gs>
                  </a:gsLst>
                  <a:lin ang="5400000" scaled="0"/>
                </a:gradFill>
              </a:rPr>
              <a:t>, Paris, Stockholm,     Vienna, Zurich, Hong Kong, </a:t>
            </a:r>
            <a:r>
              <a:rPr lang="en-US" sz="2700" b="1" i="1" dirty="0">
                <a:gradFill>
                  <a:gsLst>
                    <a:gs pos="0">
                      <a:prstClr val="black"/>
                    </a:gs>
                    <a:gs pos="86000">
                      <a:prstClr val="black"/>
                    </a:gs>
                  </a:gsLst>
                  <a:lin ang="5400000" scaled="0"/>
                </a:gradFill>
              </a:rPr>
              <a:t>Sao Paulo</a:t>
            </a:r>
            <a:r>
              <a:rPr lang="en-US" sz="1600" i="1" dirty="0">
                <a:gradFill>
                  <a:gsLst>
                    <a:gs pos="0">
                      <a:prstClr val="black"/>
                    </a:gs>
                    <a:gs pos="86000">
                      <a:prstClr val="black"/>
                    </a:gs>
                  </a:gsLst>
                  <a:lin ang="5400000" scaled="0"/>
                </a:gradFill>
              </a:rPr>
              <a:t>, Seoul, Singapore, </a:t>
            </a:r>
            <a:r>
              <a:rPr lang="en-US" sz="2700" b="1" i="1" dirty="0">
                <a:gradFill>
                  <a:gsLst>
                    <a:gs pos="0">
                      <a:prstClr val="black"/>
                    </a:gs>
                    <a:gs pos="86000">
                      <a:prstClr val="black"/>
                    </a:gs>
                  </a:gsLst>
                  <a:lin ang="5400000" scaled="0"/>
                </a:gradFill>
              </a:rPr>
              <a:t>Sydney</a:t>
            </a:r>
            <a:r>
              <a:rPr lang="en-US" sz="1600" i="1" dirty="0">
                <a:gradFill>
                  <a:gsLst>
                    <a:gs pos="0">
                      <a:prstClr val="black"/>
                    </a:gs>
                    <a:gs pos="86000">
                      <a:prstClr val="black"/>
                    </a:gs>
                  </a:gsLst>
                  <a:lin ang="5400000" scaled="0"/>
                </a:gradFill>
              </a:rPr>
              <a:t>, Taipei, </a:t>
            </a:r>
            <a:r>
              <a:rPr lang="en-US" b="1" i="1" dirty="0">
                <a:gradFill>
                  <a:gsLst>
                    <a:gs pos="0">
                      <a:prstClr val="black"/>
                    </a:gs>
                    <a:gs pos="86000">
                      <a:prstClr val="black"/>
                    </a:gs>
                  </a:gsLst>
                  <a:lin ang="5400000" scaled="0"/>
                </a:gradFill>
              </a:rPr>
              <a:t>Tokyo</a:t>
            </a:r>
            <a:r>
              <a:rPr lang="en-US" sz="1600" i="1" dirty="0">
                <a:gradFill>
                  <a:gsLst>
                    <a:gs pos="0">
                      <a:prstClr val="black"/>
                    </a:gs>
                    <a:gs pos="86000">
                      <a:prstClr val="black"/>
                    </a:gs>
                  </a:gsLst>
                  <a:lin ang="5400000" scaled="0"/>
                </a:gradFill>
              </a:rPr>
              <a:t>, Doha</a:t>
            </a:r>
            <a:endParaRPr lang="ru-RU" sz="1600" i="1" dirty="0">
              <a:gradFill>
                <a:gsLst>
                  <a:gs pos="0">
                    <a:prstClr val="black"/>
                  </a:gs>
                  <a:gs pos="86000">
                    <a:prstClr val="black"/>
                  </a:gs>
                </a:gsLst>
                <a:lin ang="5400000" scaled="0"/>
              </a:gradFill>
            </a:endParaRPr>
          </a:p>
        </p:txBody>
      </p:sp>
      <p:pic>
        <p:nvPicPr>
          <p:cNvPr id="7"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02386" y="4641437"/>
            <a:ext cx="5076672" cy="2097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8443638" y="1811647"/>
            <a:ext cx="3727013" cy="2492990"/>
          </a:xfrm>
          <a:prstGeom prst="rect">
            <a:avLst/>
          </a:prstGeom>
          <a:noFill/>
        </p:spPr>
        <p:txBody>
          <a:bodyPr wrap="square" lIns="0" tIns="0" rIns="0" bIns="0" rtlCol="0">
            <a:spAutoFit/>
          </a:bodyPr>
          <a:lstStyle/>
          <a:p>
            <a:r>
              <a:rPr lang="en-US" sz="2700" i="1" dirty="0">
                <a:gradFill>
                  <a:gsLst>
                    <a:gs pos="0">
                      <a:prstClr val="black"/>
                    </a:gs>
                    <a:gs pos="86000">
                      <a:prstClr val="black"/>
                    </a:gs>
                  </a:gsLst>
                  <a:lin ang="5400000" scaled="0"/>
                </a:gradFill>
              </a:rPr>
              <a:t>8</a:t>
            </a:r>
            <a:r>
              <a:rPr lang="ru-RU" sz="2700" i="1" dirty="0">
                <a:gradFill>
                  <a:gsLst>
                    <a:gs pos="0">
                      <a:prstClr val="black"/>
                    </a:gs>
                    <a:gs pos="86000">
                      <a:prstClr val="black"/>
                    </a:gs>
                  </a:gsLst>
                  <a:lin ang="5400000" scaled="0"/>
                </a:gradFill>
              </a:rPr>
              <a:t> датацентров</a:t>
            </a:r>
            <a:r>
              <a:rPr lang="en-US" sz="2700" i="1" dirty="0">
                <a:gradFill>
                  <a:gsLst>
                    <a:gs pos="0">
                      <a:prstClr val="black"/>
                    </a:gs>
                    <a:gs pos="86000">
                      <a:prstClr val="black"/>
                    </a:gs>
                  </a:gsLst>
                  <a:lin ang="5400000" scaled="0"/>
                </a:gradFill>
              </a:rPr>
              <a:t>:</a:t>
            </a:r>
          </a:p>
          <a:p>
            <a:r>
              <a:rPr lang="ru-RU" sz="2700" i="1" dirty="0">
                <a:gradFill>
                  <a:gsLst>
                    <a:gs pos="0">
                      <a:prstClr val="black"/>
                    </a:gs>
                    <a:gs pos="86000">
                      <a:prstClr val="black"/>
                    </a:gs>
                  </a:gsLst>
                  <a:lin ang="5400000" scaled="0"/>
                </a:gradFill>
              </a:rPr>
              <a:t> - 4 поколение на </a:t>
            </a:r>
            <a:r>
              <a:rPr lang="en-US" sz="2700" i="1" dirty="0">
                <a:gradFill>
                  <a:gsLst>
                    <a:gs pos="0">
                      <a:prstClr val="black"/>
                    </a:gs>
                    <a:gs pos="86000">
                      <a:prstClr val="black"/>
                    </a:gs>
                  </a:gsLst>
                  <a:lin ang="5400000" scaled="0"/>
                </a:gradFill>
              </a:rPr>
              <a:t>ITPAC</a:t>
            </a:r>
          </a:p>
          <a:p>
            <a:r>
              <a:rPr lang="ru-RU" sz="2700" i="1" dirty="0">
                <a:gradFill>
                  <a:gsLst>
                    <a:gs pos="0">
                      <a:prstClr val="black"/>
                    </a:gs>
                    <a:gs pos="86000">
                      <a:prstClr val="black"/>
                    </a:gs>
                  </a:gsLst>
                  <a:lin ang="5400000" scaled="0"/>
                </a:gradFill>
              </a:rPr>
              <a:t> - площадь</a:t>
            </a:r>
            <a:r>
              <a:rPr lang="en-US" sz="2700" i="1" dirty="0">
                <a:gradFill>
                  <a:gsLst>
                    <a:gs pos="0">
                      <a:prstClr val="black"/>
                    </a:gs>
                    <a:gs pos="86000">
                      <a:prstClr val="black"/>
                    </a:gs>
                  </a:gsLst>
                  <a:lin ang="5400000" scaled="0"/>
                </a:gradFill>
              </a:rPr>
              <a:t>~ 28 100</a:t>
            </a:r>
            <a:r>
              <a:rPr lang="ru-RU" sz="2700" i="1" dirty="0">
                <a:gradFill>
                  <a:gsLst>
                    <a:gs pos="0">
                      <a:prstClr val="black"/>
                    </a:gs>
                    <a:gs pos="86000">
                      <a:prstClr val="black"/>
                    </a:gs>
                  </a:gsLst>
                  <a:lin ang="5400000" scaled="0"/>
                </a:gradFill>
              </a:rPr>
              <a:t> кв </a:t>
            </a:r>
          </a:p>
          <a:p>
            <a:r>
              <a:rPr lang="ru-RU" sz="2700" i="1" dirty="0">
                <a:gradFill>
                  <a:gsLst>
                    <a:gs pos="0">
                      <a:prstClr val="black"/>
                    </a:gs>
                    <a:gs pos="86000">
                      <a:prstClr val="black"/>
                    </a:gs>
                  </a:gsLst>
                  <a:lin ang="5400000" scaled="0"/>
                </a:gradFill>
              </a:rPr>
              <a:t> - мощность </a:t>
            </a:r>
            <a:r>
              <a:rPr lang="en-US" sz="2700" i="1" dirty="0">
                <a:gradFill>
                  <a:gsLst>
                    <a:gs pos="0">
                      <a:prstClr val="black"/>
                    </a:gs>
                    <a:gs pos="86000">
                      <a:prstClr val="black"/>
                    </a:gs>
                  </a:gsLst>
                  <a:lin ang="5400000" scaled="0"/>
                </a:gradFill>
              </a:rPr>
              <a:t>~ 16 </a:t>
            </a:r>
            <a:r>
              <a:rPr lang="ru-RU" sz="2700" i="1" dirty="0">
                <a:gradFill>
                  <a:gsLst>
                    <a:gs pos="0">
                      <a:prstClr val="black"/>
                    </a:gs>
                    <a:gs pos="86000">
                      <a:prstClr val="black"/>
                    </a:gs>
                  </a:gsLst>
                  <a:lin ang="5400000" scaled="0"/>
                </a:gradFill>
              </a:rPr>
              <a:t>МВт</a:t>
            </a:r>
          </a:p>
          <a:p>
            <a:r>
              <a:rPr lang="en-US" sz="2700" i="1" dirty="0">
                <a:gradFill>
                  <a:gsLst>
                    <a:gs pos="0">
                      <a:prstClr val="black"/>
                    </a:gs>
                    <a:gs pos="86000">
                      <a:prstClr val="black"/>
                    </a:gs>
                  </a:gsLst>
                  <a:lin ang="5400000" scaled="0"/>
                </a:gradFill>
              </a:rPr>
              <a:t> - PUE ~ 1.05-1.22</a:t>
            </a:r>
          </a:p>
          <a:p>
            <a:r>
              <a:rPr lang="en-US" sz="2700" i="1" dirty="0">
                <a:gradFill>
                  <a:gsLst>
                    <a:gs pos="0">
                      <a:prstClr val="black"/>
                    </a:gs>
                    <a:gs pos="86000">
                      <a:prstClr val="black"/>
                    </a:gs>
                  </a:gsLst>
                  <a:lin ang="5400000" scaled="0"/>
                </a:gradFill>
              </a:rPr>
              <a:t> - </a:t>
            </a:r>
            <a:r>
              <a:rPr lang="ru-RU" sz="2700" i="1" dirty="0">
                <a:gradFill>
                  <a:gsLst>
                    <a:gs pos="0">
                      <a:prstClr val="black"/>
                    </a:gs>
                    <a:gs pos="86000">
                      <a:prstClr val="black"/>
                    </a:gs>
                  </a:gsLst>
                  <a:lin ang="5400000" scaled="0"/>
                </a:gradFill>
              </a:rPr>
              <a:t>стоимость </a:t>
            </a:r>
            <a:r>
              <a:rPr lang="en-US" sz="2700" i="1" dirty="0">
                <a:gradFill>
                  <a:gsLst>
                    <a:gs pos="0">
                      <a:prstClr val="black"/>
                    </a:gs>
                    <a:gs pos="86000">
                      <a:prstClr val="black"/>
                    </a:gs>
                  </a:gsLst>
                  <a:lin ang="5400000" scaled="0"/>
                </a:gradFill>
              </a:rPr>
              <a:t>~ 500</a:t>
            </a:r>
            <a:r>
              <a:rPr lang="ru-RU" sz="2700" i="1" dirty="0">
                <a:gradFill>
                  <a:gsLst>
                    <a:gs pos="0">
                      <a:prstClr val="black"/>
                    </a:gs>
                    <a:gs pos="86000">
                      <a:prstClr val="black"/>
                    </a:gs>
                  </a:gsLst>
                  <a:lin ang="5400000" scaled="0"/>
                </a:gradFill>
              </a:rPr>
              <a:t>М </a:t>
            </a:r>
            <a:r>
              <a:rPr lang="en-US" sz="2700" i="1" dirty="0">
                <a:gradFill>
                  <a:gsLst>
                    <a:gs pos="0">
                      <a:prstClr val="black"/>
                    </a:gs>
                    <a:gs pos="86000">
                      <a:prstClr val="black"/>
                    </a:gs>
                  </a:gsLst>
                  <a:lin ang="5400000" scaled="0"/>
                </a:gradFill>
              </a:rPr>
              <a:t>$</a:t>
            </a:r>
            <a:endParaRPr lang="ru-RU" sz="2700" i="1" dirty="0">
              <a:gradFill>
                <a:gsLst>
                  <a:gs pos="0">
                    <a:prstClr val="black"/>
                  </a:gs>
                  <a:gs pos="86000">
                    <a:prstClr val="black"/>
                  </a:gs>
                </a:gsLst>
                <a:lin ang="5400000" scaled="0"/>
              </a:gradFill>
            </a:endParaRPr>
          </a:p>
        </p:txBody>
      </p:sp>
      <p:sp>
        <p:nvSpPr>
          <p:cNvPr id="9" name="Title 2"/>
          <p:cNvSpPr>
            <a:spLocks noGrp="1"/>
          </p:cNvSpPr>
          <p:nvPr>
            <p:ph type="title"/>
          </p:nvPr>
        </p:nvSpPr>
        <p:spPr>
          <a:xfrm>
            <a:off x="701400" y="428602"/>
            <a:ext cx="10654409" cy="653771"/>
          </a:xfrm>
        </p:spPr>
        <p:txBody>
          <a:bodyPr>
            <a:normAutofit fontScale="90000"/>
          </a:bodyPr>
          <a:lstStyle/>
          <a:p>
            <a:r>
              <a:rPr lang="en-US" dirty="0" smtClean="0">
                <a:latin typeface="Segoe UI Light" pitchFamily="34" charset="0"/>
              </a:rPr>
              <a:t>Windows Azure - </a:t>
            </a:r>
            <a:r>
              <a:rPr lang="ru-RU" dirty="0" smtClean="0">
                <a:latin typeface="Segoe UI Light" pitchFamily="34" charset="0"/>
              </a:rPr>
              <a:t>инфраструктура</a:t>
            </a:r>
            <a:br>
              <a:rPr lang="ru-RU" dirty="0" smtClean="0">
                <a:latin typeface="Segoe UI Light" pitchFamily="34" charset="0"/>
              </a:rPr>
            </a:br>
            <a:endParaRPr lang="en-US" dirty="0">
              <a:latin typeface="Segoe UI Light" pitchFamily="34" charset="0"/>
            </a:endParaRPr>
          </a:p>
        </p:txBody>
      </p:sp>
      <p:grpSp>
        <p:nvGrpSpPr>
          <p:cNvPr id="11" name="Group 117"/>
          <p:cNvGrpSpPr/>
          <p:nvPr/>
        </p:nvGrpSpPr>
        <p:grpSpPr>
          <a:xfrm>
            <a:off x="1462051" y="2531242"/>
            <a:ext cx="600562" cy="236291"/>
            <a:chOff x="1933575" y="510402"/>
            <a:chExt cx="590550" cy="394473"/>
          </a:xfrm>
        </p:grpSpPr>
        <p:sp>
          <p:nvSpPr>
            <p:cNvPr id="12" name="Oval 11"/>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13" name="Group 110"/>
            <p:cNvGrpSpPr/>
            <p:nvPr/>
          </p:nvGrpSpPr>
          <p:grpSpPr>
            <a:xfrm>
              <a:off x="2048154" y="510402"/>
              <a:ext cx="407419" cy="345058"/>
              <a:chOff x="-2293085" y="806266"/>
              <a:chExt cx="319677" cy="345058"/>
            </a:xfrm>
          </p:grpSpPr>
          <p:pic>
            <p:nvPicPr>
              <p:cNvPr id="14"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15"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16" name="Group 109"/>
          <p:cNvGrpSpPr/>
          <p:nvPr/>
        </p:nvGrpSpPr>
        <p:grpSpPr>
          <a:xfrm>
            <a:off x="1345700" y="2727826"/>
            <a:ext cx="600562" cy="236291"/>
            <a:chOff x="1933575" y="510402"/>
            <a:chExt cx="590550" cy="394473"/>
          </a:xfrm>
        </p:grpSpPr>
        <p:sp>
          <p:nvSpPr>
            <p:cNvPr id="17" name="Oval 16"/>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18" name="Group 110"/>
            <p:cNvGrpSpPr/>
            <p:nvPr/>
          </p:nvGrpSpPr>
          <p:grpSpPr>
            <a:xfrm>
              <a:off x="2048154" y="510402"/>
              <a:ext cx="407419" cy="345058"/>
              <a:chOff x="-2293085" y="806266"/>
              <a:chExt cx="319677" cy="345058"/>
            </a:xfrm>
          </p:grpSpPr>
          <p:pic>
            <p:nvPicPr>
              <p:cNvPr id="19"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20"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cxnSp>
        <p:nvCxnSpPr>
          <p:cNvPr id="21" name="Straight Connector 20"/>
          <p:cNvCxnSpPr>
            <a:stCxn id="17" idx="3"/>
          </p:cNvCxnSpPr>
          <p:nvPr/>
        </p:nvCxnSpPr>
        <p:spPr>
          <a:xfrm flipH="1">
            <a:off x="1107237" y="2944068"/>
            <a:ext cx="326406" cy="390967"/>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22" name="Group 124"/>
          <p:cNvGrpSpPr/>
          <p:nvPr/>
        </p:nvGrpSpPr>
        <p:grpSpPr>
          <a:xfrm>
            <a:off x="3851169" y="2287574"/>
            <a:ext cx="600562" cy="236291"/>
            <a:chOff x="1933575" y="510402"/>
            <a:chExt cx="590550" cy="394473"/>
          </a:xfrm>
        </p:grpSpPr>
        <p:sp>
          <p:nvSpPr>
            <p:cNvPr id="23" name="Oval 2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24" name="Group 110"/>
            <p:cNvGrpSpPr/>
            <p:nvPr/>
          </p:nvGrpSpPr>
          <p:grpSpPr>
            <a:xfrm>
              <a:off x="2048154" y="510402"/>
              <a:ext cx="407419" cy="345058"/>
              <a:chOff x="-2293085" y="806266"/>
              <a:chExt cx="319677" cy="345058"/>
            </a:xfrm>
          </p:grpSpPr>
          <p:pic>
            <p:nvPicPr>
              <p:cNvPr id="25"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26"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cxnSp>
        <p:nvCxnSpPr>
          <p:cNvPr id="27" name="Straight Connector 26"/>
          <p:cNvCxnSpPr>
            <a:stCxn id="48" idx="6"/>
          </p:cNvCxnSpPr>
          <p:nvPr/>
        </p:nvCxnSpPr>
        <p:spPr>
          <a:xfrm flipV="1">
            <a:off x="3934633" y="1710882"/>
            <a:ext cx="433626" cy="55860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8" name="TextBox 13"/>
          <p:cNvSpPr txBox="1">
            <a:spLocks noChangeArrowheads="1"/>
          </p:cNvSpPr>
          <p:nvPr/>
        </p:nvSpPr>
        <p:spPr bwMode="auto">
          <a:xfrm>
            <a:off x="2162251" y="3094406"/>
            <a:ext cx="1758791"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North Central US</a:t>
            </a:r>
          </a:p>
        </p:txBody>
      </p:sp>
      <p:sp>
        <p:nvSpPr>
          <p:cNvPr id="29" name="TextBox 13"/>
          <p:cNvSpPr txBox="1">
            <a:spLocks noChangeArrowheads="1"/>
          </p:cNvSpPr>
          <p:nvPr/>
        </p:nvSpPr>
        <p:spPr bwMode="auto">
          <a:xfrm>
            <a:off x="5293808" y="3904907"/>
            <a:ext cx="1120932" cy="584291"/>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South East Asia</a:t>
            </a:r>
          </a:p>
        </p:txBody>
      </p:sp>
      <p:cxnSp>
        <p:nvCxnSpPr>
          <p:cNvPr id="30" name="Straight Connector 29"/>
          <p:cNvCxnSpPr/>
          <p:nvPr/>
        </p:nvCxnSpPr>
        <p:spPr>
          <a:xfrm flipH="1">
            <a:off x="6028603" y="3429823"/>
            <a:ext cx="540907" cy="50324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1" name="TextBox 13"/>
          <p:cNvSpPr txBox="1">
            <a:spLocks noChangeArrowheads="1"/>
          </p:cNvSpPr>
          <p:nvPr/>
        </p:nvSpPr>
        <p:spPr bwMode="auto">
          <a:xfrm>
            <a:off x="6596233" y="1710886"/>
            <a:ext cx="1130932"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East Asia</a:t>
            </a:r>
          </a:p>
        </p:txBody>
      </p:sp>
      <p:cxnSp>
        <p:nvCxnSpPr>
          <p:cNvPr id="32" name="Straight Connector 31"/>
          <p:cNvCxnSpPr/>
          <p:nvPr/>
        </p:nvCxnSpPr>
        <p:spPr>
          <a:xfrm flipV="1">
            <a:off x="6811734" y="1905131"/>
            <a:ext cx="172102" cy="88747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3" name="TextBox 13"/>
          <p:cNvSpPr txBox="1">
            <a:spLocks noChangeArrowheads="1"/>
          </p:cNvSpPr>
          <p:nvPr/>
        </p:nvSpPr>
        <p:spPr bwMode="auto">
          <a:xfrm>
            <a:off x="3825963" y="1643854"/>
            <a:ext cx="2202641"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North Europe</a:t>
            </a:r>
            <a:r>
              <a:rPr lang="ru-RU" sz="1500" dirty="0">
                <a:solidFill>
                  <a:srgbClr val="525051"/>
                </a:solidFill>
                <a:latin typeface="Segoe UI Semibold" pitchFamily="34" charset="0"/>
              </a:rPr>
              <a:t> </a:t>
            </a:r>
            <a:r>
              <a:rPr lang="en-US" sz="1500" dirty="0">
                <a:solidFill>
                  <a:srgbClr val="525051"/>
                </a:solidFill>
                <a:latin typeface="Segoe UI Semibold" pitchFamily="34" charset="0"/>
              </a:rPr>
              <a:t>Dublin</a:t>
            </a:r>
          </a:p>
        </p:txBody>
      </p:sp>
      <p:sp>
        <p:nvSpPr>
          <p:cNvPr id="34" name="TextBox 13"/>
          <p:cNvSpPr txBox="1">
            <a:spLocks noChangeArrowheads="1"/>
          </p:cNvSpPr>
          <p:nvPr/>
        </p:nvSpPr>
        <p:spPr bwMode="auto">
          <a:xfrm>
            <a:off x="4548584" y="3139551"/>
            <a:ext cx="1480019" cy="584291"/>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West Europe  Amsterdam</a:t>
            </a:r>
          </a:p>
        </p:txBody>
      </p:sp>
      <p:cxnSp>
        <p:nvCxnSpPr>
          <p:cNvPr id="35" name="Straight Connector 34"/>
          <p:cNvCxnSpPr>
            <a:stCxn id="12" idx="5"/>
          </p:cNvCxnSpPr>
          <p:nvPr/>
        </p:nvCxnSpPr>
        <p:spPr>
          <a:xfrm>
            <a:off x="1974659" y="2747484"/>
            <a:ext cx="569873" cy="346927"/>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6" name="TextBox 13"/>
          <p:cNvSpPr txBox="1">
            <a:spLocks noChangeArrowheads="1"/>
          </p:cNvSpPr>
          <p:nvPr/>
        </p:nvSpPr>
        <p:spPr bwMode="auto">
          <a:xfrm>
            <a:off x="221591" y="3339886"/>
            <a:ext cx="1771313"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South Central US</a:t>
            </a:r>
          </a:p>
        </p:txBody>
      </p:sp>
      <p:grpSp>
        <p:nvGrpSpPr>
          <p:cNvPr id="37" name="Group 148"/>
          <p:cNvGrpSpPr/>
          <p:nvPr/>
        </p:nvGrpSpPr>
        <p:grpSpPr>
          <a:xfrm>
            <a:off x="6196810" y="3193526"/>
            <a:ext cx="600562" cy="236291"/>
            <a:chOff x="1933575" y="510402"/>
            <a:chExt cx="590550" cy="394473"/>
          </a:xfrm>
        </p:grpSpPr>
        <p:sp>
          <p:nvSpPr>
            <p:cNvPr id="38" name="Oval 3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39" name="Group 110"/>
            <p:cNvGrpSpPr/>
            <p:nvPr/>
          </p:nvGrpSpPr>
          <p:grpSpPr>
            <a:xfrm>
              <a:off x="2048154" y="510402"/>
              <a:ext cx="407419" cy="345058"/>
              <a:chOff x="-2293085" y="806266"/>
              <a:chExt cx="319677" cy="345058"/>
            </a:xfrm>
          </p:grpSpPr>
          <p:pic>
            <p:nvPicPr>
              <p:cNvPr id="40"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41"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42" name="Group 142"/>
          <p:cNvGrpSpPr/>
          <p:nvPr/>
        </p:nvGrpSpPr>
        <p:grpSpPr>
          <a:xfrm>
            <a:off x="6452995" y="2734974"/>
            <a:ext cx="600562" cy="236291"/>
            <a:chOff x="1933575" y="510402"/>
            <a:chExt cx="590550" cy="394473"/>
          </a:xfrm>
        </p:grpSpPr>
        <p:sp>
          <p:nvSpPr>
            <p:cNvPr id="43" name="Oval 4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44" name="Group 110"/>
            <p:cNvGrpSpPr/>
            <p:nvPr/>
          </p:nvGrpSpPr>
          <p:grpSpPr>
            <a:xfrm>
              <a:off x="2048154" y="510402"/>
              <a:ext cx="407419" cy="345058"/>
              <a:chOff x="-2293085" y="806266"/>
              <a:chExt cx="319677" cy="345058"/>
            </a:xfrm>
          </p:grpSpPr>
          <p:pic>
            <p:nvPicPr>
              <p:cNvPr id="45"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46"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47" name="Group 129"/>
          <p:cNvGrpSpPr/>
          <p:nvPr/>
        </p:nvGrpSpPr>
        <p:grpSpPr>
          <a:xfrm>
            <a:off x="3334077" y="2101661"/>
            <a:ext cx="600562" cy="236291"/>
            <a:chOff x="1933575" y="510402"/>
            <a:chExt cx="590550" cy="394473"/>
          </a:xfrm>
        </p:grpSpPr>
        <p:sp>
          <p:nvSpPr>
            <p:cNvPr id="48" name="Oval 4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49" name="Group 110"/>
            <p:cNvGrpSpPr/>
            <p:nvPr/>
          </p:nvGrpSpPr>
          <p:grpSpPr>
            <a:xfrm>
              <a:off x="2048154" y="510402"/>
              <a:ext cx="407419" cy="345058"/>
              <a:chOff x="-2293085" y="806266"/>
              <a:chExt cx="319677" cy="345058"/>
            </a:xfrm>
          </p:grpSpPr>
          <p:pic>
            <p:nvPicPr>
              <p:cNvPr id="50"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51"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53" name="Group 117"/>
          <p:cNvGrpSpPr/>
          <p:nvPr/>
        </p:nvGrpSpPr>
        <p:grpSpPr>
          <a:xfrm>
            <a:off x="1943975" y="2443674"/>
            <a:ext cx="600562" cy="236291"/>
            <a:chOff x="1933575" y="510402"/>
            <a:chExt cx="590550" cy="394473"/>
          </a:xfrm>
        </p:grpSpPr>
        <p:sp>
          <p:nvSpPr>
            <p:cNvPr id="54" name="Oval 53"/>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55" name="Group 110"/>
            <p:cNvGrpSpPr/>
            <p:nvPr/>
          </p:nvGrpSpPr>
          <p:grpSpPr>
            <a:xfrm>
              <a:off x="2048154" y="510402"/>
              <a:ext cx="407419" cy="345058"/>
              <a:chOff x="-2293085" y="806266"/>
              <a:chExt cx="319677" cy="345058"/>
            </a:xfrm>
          </p:grpSpPr>
          <p:pic>
            <p:nvPicPr>
              <p:cNvPr id="56"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57"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sp>
        <p:nvSpPr>
          <p:cNvPr id="58" name="TextBox 13"/>
          <p:cNvSpPr txBox="1">
            <a:spLocks noChangeArrowheads="1"/>
          </p:cNvSpPr>
          <p:nvPr/>
        </p:nvSpPr>
        <p:spPr bwMode="auto">
          <a:xfrm>
            <a:off x="2209432" y="1505739"/>
            <a:ext cx="931291"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East</a:t>
            </a:r>
            <a:r>
              <a:rPr lang="ru-RU" sz="1500" dirty="0">
                <a:solidFill>
                  <a:srgbClr val="525051"/>
                </a:solidFill>
                <a:latin typeface="Segoe UI Semibold" pitchFamily="34" charset="0"/>
              </a:rPr>
              <a:t> </a:t>
            </a:r>
            <a:r>
              <a:rPr lang="en-US" sz="1500" dirty="0">
                <a:solidFill>
                  <a:srgbClr val="525051"/>
                </a:solidFill>
                <a:latin typeface="Segoe UI Semibold" pitchFamily="34" charset="0"/>
              </a:rPr>
              <a:t>US</a:t>
            </a:r>
          </a:p>
        </p:txBody>
      </p:sp>
      <p:cxnSp>
        <p:nvCxnSpPr>
          <p:cNvPr id="59" name="Straight Connector 58"/>
          <p:cNvCxnSpPr>
            <a:stCxn id="57" idx="0"/>
          </p:cNvCxnSpPr>
          <p:nvPr/>
        </p:nvCxnSpPr>
        <p:spPr>
          <a:xfrm flipV="1">
            <a:off x="2360608" y="1811645"/>
            <a:ext cx="183925" cy="69680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60" name="Group 109"/>
          <p:cNvGrpSpPr/>
          <p:nvPr/>
        </p:nvGrpSpPr>
        <p:grpSpPr>
          <a:xfrm>
            <a:off x="1008765" y="2498682"/>
            <a:ext cx="600562" cy="236291"/>
            <a:chOff x="1933575" y="510402"/>
            <a:chExt cx="590550" cy="394473"/>
          </a:xfrm>
        </p:grpSpPr>
        <p:sp>
          <p:nvSpPr>
            <p:cNvPr id="61" name="Oval 60"/>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62" name="Group 110"/>
            <p:cNvGrpSpPr/>
            <p:nvPr/>
          </p:nvGrpSpPr>
          <p:grpSpPr>
            <a:xfrm>
              <a:off x="2048154" y="510402"/>
              <a:ext cx="407419" cy="345058"/>
              <a:chOff x="-2293085" y="806266"/>
              <a:chExt cx="319677" cy="345058"/>
            </a:xfrm>
          </p:grpSpPr>
          <p:pic>
            <p:nvPicPr>
              <p:cNvPr id="63"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64"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sp>
        <p:nvSpPr>
          <p:cNvPr id="65" name="TextBox 13"/>
          <p:cNvSpPr txBox="1">
            <a:spLocks noChangeArrowheads="1"/>
          </p:cNvSpPr>
          <p:nvPr/>
        </p:nvSpPr>
        <p:spPr bwMode="auto">
          <a:xfrm>
            <a:off x="276184" y="1849330"/>
            <a:ext cx="1032859" cy="353458"/>
          </a:xfrm>
          <a:prstGeom prst="rect">
            <a:avLst/>
          </a:prstGeom>
          <a:solidFill>
            <a:schemeClr val="bg1"/>
          </a:solidFill>
          <a:ln w="6350">
            <a:solidFill>
              <a:schemeClr val="bg2"/>
            </a:solid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West US</a:t>
            </a:r>
          </a:p>
        </p:txBody>
      </p:sp>
      <p:cxnSp>
        <p:nvCxnSpPr>
          <p:cNvPr id="66" name="Straight Connector 65"/>
          <p:cNvCxnSpPr>
            <a:stCxn id="65" idx="2"/>
            <a:endCxn id="61" idx="1"/>
          </p:cNvCxnSpPr>
          <p:nvPr/>
        </p:nvCxnSpPr>
        <p:spPr>
          <a:xfrm>
            <a:off x="792613" y="2202788"/>
            <a:ext cx="304102" cy="415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4172675" y="2533655"/>
            <a:ext cx="675521" cy="605892"/>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7135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8614" y="729000"/>
            <a:ext cx="7239000" cy="5435600"/>
          </a:xfrm>
          <a:prstGeom prst="rect">
            <a:avLst/>
          </a:prstGeom>
        </p:spPr>
      </p:pic>
      <p:sp>
        <p:nvSpPr>
          <p:cNvPr id="4" name="Заголовок 3"/>
          <p:cNvSpPr>
            <a:spLocks noGrp="1"/>
          </p:cNvSpPr>
          <p:nvPr>
            <p:ph type="title"/>
          </p:nvPr>
        </p:nvSpPr>
        <p:spPr>
          <a:xfrm>
            <a:off x="54923" y="-180000"/>
            <a:ext cx="10717843" cy="1629000"/>
          </a:xfrm>
        </p:spPr>
        <p:txBody>
          <a:bodyPr>
            <a:normAutofit/>
          </a:bodyPr>
          <a:lstStyle/>
          <a:p>
            <a:r>
              <a:rPr lang="en-US" sz="6600" b="1" u="sng" dirty="0" smtClean="0">
                <a:hlinkClick r:id="rId3"/>
              </a:rPr>
              <a:t>windowsazure.github.io</a:t>
            </a:r>
            <a:endParaRPr lang="ru-RU" sz="6600" b="1" u="sng" dirty="0"/>
          </a:p>
        </p:txBody>
      </p:sp>
      <p:sp>
        <p:nvSpPr>
          <p:cNvPr id="5" name="Объект 4"/>
          <p:cNvSpPr>
            <a:spLocks noGrp="1"/>
          </p:cNvSpPr>
          <p:nvPr>
            <p:ph idx="1"/>
          </p:nvPr>
        </p:nvSpPr>
        <p:spPr>
          <a:xfrm>
            <a:off x="516000" y="1324200"/>
            <a:ext cx="9382114" cy="4835571"/>
          </a:xfrm>
        </p:spPr>
        <p:txBody>
          <a:bodyPr>
            <a:normAutofit/>
          </a:bodyPr>
          <a:lstStyle/>
          <a:p>
            <a:pPr lvl="2"/>
            <a:endParaRPr lang="en-US" dirty="0" smtClean="0"/>
          </a:p>
          <a:p>
            <a:pPr lvl="2"/>
            <a:endParaRPr lang="en-US" dirty="0" smtClean="0"/>
          </a:p>
          <a:p>
            <a:pPr lvl="2"/>
            <a:endParaRPr lang="en-US" dirty="0" smtClean="0"/>
          </a:p>
          <a:p>
            <a:pPr lvl="2"/>
            <a:endParaRPr lang="en-US" dirty="0"/>
          </a:p>
          <a:p>
            <a:pPr lvl="2"/>
            <a:endParaRPr lang="en-US" dirty="0" smtClean="0"/>
          </a:p>
          <a:p>
            <a:pPr lvl="2"/>
            <a:endParaRPr lang="en-US" dirty="0" smtClean="0"/>
          </a:p>
          <a:p>
            <a:pPr marL="87312" lvl="2" indent="0">
              <a:buNone/>
            </a:pPr>
            <a:endParaRPr lang="ru-RU" dirty="0" smtClean="0"/>
          </a:p>
        </p:txBody>
      </p:sp>
      <p:sp>
        <p:nvSpPr>
          <p:cNvPr id="7" name="Объект 4"/>
          <p:cNvSpPr txBox="1">
            <a:spLocks/>
          </p:cNvSpPr>
          <p:nvPr/>
        </p:nvSpPr>
        <p:spPr>
          <a:xfrm>
            <a:off x="336000" y="1324199"/>
            <a:ext cx="8842114" cy="4835571"/>
          </a:xfrm>
          <a:prstGeom prst="rect">
            <a:avLst/>
          </a:prstGeom>
        </p:spPr>
        <p:txBody>
          <a:bodyPr vert="horz" lIns="36000" tIns="45720" rIns="36000" bIns="45720" rtlCol="0">
            <a:normAutofit fontScale="92500" lnSpcReduction="20000"/>
          </a:bodyPr>
          <a:lstStyle>
            <a:lvl1pPr marL="0" indent="0" algn="l" defTabSz="914400" rtl="0" eaLnBrk="1" latinLnBrk="0" hangingPunct="1">
              <a:lnSpc>
                <a:spcPct val="90000"/>
              </a:lnSpc>
              <a:spcBef>
                <a:spcPts val="1800"/>
              </a:spcBef>
              <a:buFont typeface="Wingdings" panose="05000000000000000000" pitchFamily="2" charset="2"/>
              <a:buNone/>
              <a:defRPr lang="en-US" sz="3200" kern="1200" dirty="0" smtClean="0">
                <a:solidFill>
                  <a:schemeClr val="accent4">
                    <a:lumMod val="60000"/>
                    <a:lumOff val="40000"/>
                  </a:schemeClr>
                </a:solidFill>
                <a:latin typeface="+mn-lt"/>
                <a:ea typeface="+mn-ea"/>
                <a:cs typeface="+mn-cs"/>
              </a:defRPr>
            </a:lvl1pPr>
            <a:lvl2pPr marL="0" indent="0" algn="l" defTabSz="914400" rtl="0" eaLnBrk="1" latinLnBrk="0" hangingPunct="1">
              <a:lnSpc>
                <a:spcPct val="90000"/>
              </a:lnSpc>
              <a:spcBef>
                <a:spcPts val="500"/>
              </a:spcBef>
              <a:buFont typeface="Wingdings" panose="05000000000000000000" pitchFamily="2" charset="2"/>
              <a:buNone/>
              <a:defRPr sz="2400" kern="1200">
                <a:solidFill>
                  <a:schemeClr val="tx2"/>
                </a:solidFill>
                <a:latin typeface="+mn-lt"/>
                <a:ea typeface="+mn-ea"/>
                <a:cs typeface="+mn-cs"/>
              </a:defRPr>
            </a:lvl2pPr>
            <a:lvl3pPr marL="273050" indent="-185738"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200000"/>
              </a:lnSpc>
            </a:pPr>
            <a:r>
              <a:rPr lang="en-US" dirty="0" smtClean="0"/>
              <a:t>.NET SDK – </a:t>
            </a:r>
            <a:r>
              <a:rPr lang="ru-RU" dirty="0" smtClean="0"/>
              <a:t>работа с хранилищами,  очередями, медиа сервисами</a:t>
            </a:r>
          </a:p>
          <a:p>
            <a:pPr lvl="2">
              <a:lnSpc>
                <a:spcPct val="200000"/>
              </a:lnSpc>
            </a:pPr>
            <a:r>
              <a:rPr lang="en-US" dirty="0" smtClean="0"/>
              <a:t>Java SDK – </a:t>
            </a:r>
            <a:r>
              <a:rPr lang="ru-RU" dirty="0" smtClean="0"/>
              <a:t>хранилища, медиа сервисы, </a:t>
            </a:r>
            <a:r>
              <a:rPr lang="en-US" dirty="0" smtClean="0"/>
              <a:t>service bus</a:t>
            </a:r>
          </a:p>
          <a:p>
            <a:pPr lvl="2">
              <a:lnSpc>
                <a:spcPct val="200000"/>
              </a:lnSpc>
            </a:pPr>
            <a:r>
              <a:rPr lang="en-US" dirty="0" smtClean="0"/>
              <a:t>Node.js – </a:t>
            </a:r>
            <a:r>
              <a:rPr lang="ru-RU" dirty="0" smtClean="0"/>
              <a:t>работа с хранилищами, управление ресурсами, БД </a:t>
            </a:r>
            <a:r>
              <a:rPr lang="en-US" dirty="0" smtClean="0"/>
              <a:t>SQL </a:t>
            </a:r>
            <a:endParaRPr lang="ru-RU" dirty="0" smtClean="0"/>
          </a:p>
          <a:p>
            <a:pPr lvl="2">
              <a:lnSpc>
                <a:spcPct val="200000"/>
              </a:lnSpc>
            </a:pPr>
            <a:r>
              <a:rPr lang="en-US" dirty="0" smtClean="0"/>
              <a:t>PHP –</a:t>
            </a:r>
            <a:r>
              <a:rPr lang="ru-RU" dirty="0" smtClean="0"/>
              <a:t> работа с хранилищами, вычислительными ресурсам</a:t>
            </a:r>
          </a:p>
          <a:p>
            <a:pPr lvl="2">
              <a:lnSpc>
                <a:spcPct val="200000"/>
              </a:lnSpc>
            </a:pPr>
            <a:r>
              <a:rPr lang="en-US" dirty="0" smtClean="0"/>
              <a:t>Python</a:t>
            </a:r>
            <a:r>
              <a:rPr lang="en-US" dirty="0"/>
              <a:t>–</a:t>
            </a:r>
            <a:r>
              <a:rPr lang="ru-RU" dirty="0"/>
              <a:t> работа с хранилищами, вычислительными ресурсам</a:t>
            </a:r>
          </a:p>
          <a:p>
            <a:pPr lvl="2">
              <a:lnSpc>
                <a:spcPct val="200000"/>
              </a:lnSpc>
            </a:pPr>
            <a:r>
              <a:rPr lang="en-US" dirty="0" smtClean="0"/>
              <a:t>Ruby  </a:t>
            </a:r>
            <a:r>
              <a:rPr lang="en-US" dirty="0"/>
              <a:t>–</a:t>
            </a:r>
            <a:r>
              <a:rPr lang="ru-RU" dirty="0"/>
              <a:t> работа с хранилищами, вычислительными </a:t>
            </a:r>
            <a:r>
              <a:rPr lang="ru-RU" dirty="0" smtClean="0"/>
              <a:t>ресурсам</a:t>
            </a:r>
            <a:endParaRPr lang="en-US" dirty="0" smtClean="0"/>
          </a:p>
          <a:p>
            <a:pPr lvl="2">
              <a:lnSpc>
                <a:spcPct val="200000"/>
              </a:lnSpc>
            </a:pPr>
            <a:r>
              <a:rPr lang="en-US" dirty="0" smtClean="0"/>
              <a:t>Mobile Services – IOS, Android, Windows Phone, JavaScript, Windows Store</a:t>
            </a:r>
          </a:p>
          <a:p>
            <a:pPr lvl="2">
              <a:lnSpc>
                <a:spcPct val="200000"/>
              </a:lnSpc>
            </a:pPr>
            <a:r>
              <a:rPr lang="ru-RU" dirty="0" smtClean="0"/>
              <a:t>Библиотеки для командной строки – </a:t>
            </a:r>
            <a:r>
              <a:rPr lang="en-US" dirty="0" smtClean="0"/>
              <a:t>PowerShell </a:t>
            </a:r>
            <a:r>
              <a:rPr lang="ru-RU" dirty="0" smtClean="0"/>
              <a:t>и </a:t>
            </a:r>
            <a:r>
              <a:rPr lang="en-US" dirty="0" smtClean="0"/>
              <a:t>node.js</a:t>
            </a:r>
          </a:p>
          <a:p>
            <a:pPr lvl="2">
              <a:lnSpc>
                <a:spcPct val="200000"/>
              </a:lnSpc>
            </a:pPr>
            <a:r>
              <a:rPr lang="en-US" dirty="0" err="1" smtClean="0"/>
              <a:t>IISNode</a:t>
            </a:r>
            <a:r>
              <a:rPr lang="en-US" dirty="0" smtClean="0"/>
              <a:t> – </a:t>
            </a:r>
            <a:r>
              <a:rPr lang="ru-RU" dirty="0" smtClean="0"/>
              <a:t>хостинг </a:t>
            </a:r>
            <a:r>
              <a:rPr lang="en-US" dirty="0" smtClean="0"/>
              <a:t>node.js </a:t>
            </a:r>
            <a:r>
              <a:rPr lang="ru-RU" dirty="0" smtClean="0"/>
              <a:t>на </a:t>
            </a:r>
            <a:r>
              <a:rPr lang="en-US" dirty="0" smtClean="0"/>
              <a:t>IIS</a:t>
            </a:r>
            <a:endParaRPr lang="ru-RU" dirty="0"/>
          </a:p>
          <a:p>
            <a:pPr lvl="2">
              <a:lnSpc>
                <a:spcPct val="200000"/>
              </a:lnSpc>
            </a:pPr>
            <a:endParaRPr lang="ru-RU" dirty="0" smtClean="0"/>
          </a:p>
        </p:txBody>
      </p:sp>
    </p:spTree>
    <p:extLst>
      <p:ext uri="{BB962C8B-B14F-4D97-AF65-F5344CB8AC3E}">
        <p14:creationId xmlns:p14="http://schemas.microsoft.com/office/powerpoint/2010/main" val="31697722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0" y="-78086"/>
            <a:ext cx="10297800" cy="1260000"/>
          </a:xfrm>
        </p:spPr>
        <p:txBody>
          <a:bodyPr>
            <a:normAutofit/>
          </a:bodyPr>
          <a:lstStyle/>
          <a:p>
            <a:r>
              <a:rPr lang="ru-RU" dirty="0" smtClean="0"/>
              <a:t>Как воспользоваться</a:t>
            </a:r>
            <a:r>
              <a:rPr lang="en-US" dirty="0"/>
              <a:t> </a:t>
            </a:r>
            <a:r>
              <a:rPr lang="en-US" dirty="0" smtClean="0"/>
              <a:t>- </a:t>
            </a:r>
            <a:r>
              <a:rPr lang="ru-RU" dirty="0" smtClean="0"/>
              <a:t>оплата</a:t>
            </a:r>
            <a:r>
              <a:rPr lang="en-US" dirty="0" smtClean="0"/>
              <a:t> </a:t>
            </a:r>
            <a:endParaRPr lang="ru-RU" dirty="0"/>
          </a:p>
        </p:txBody>
      </p:sp>
      <p:sp>
        <p:nvSpPr>
          <p:cNvPr id="5" name="Объект 4"/>
          <p:cNvSpPr>
            <a:spLocks noGrp="1"/>
          </p:cNvSpPr>
          <p:nvPr>
            <p:ph idx="1"/>
          </p:nvPr>
        </p:nvSpPr>
        <p:spPr>
          <a:xfrm>
            <a:off x="74811" y="909000"/>
            <a:ext cx="6561190" cy="5040000"/>
          </a:xfrm>
        </p:spPr>
        <p:txBody>
          <a:bodyPr>
            <a:noAutofit/>
          </a:bodyPr>
          <a:lstStyle/>
          <a:p>
            <a:pPr lvl="2">
              <a:lnSpc>
                <a:spcPct val="200000"/>
              </a:lnSpc>
            </a:pPr>
            <a:r>
              <a:rPr lang="ru-RU" sz="1600" dirty="0" smtClean="0"/>
              <a:t>Кредитная карта – </a:t>
            </a:r>
            <a:r>
              <a:rPr lang="en-US" sz="1600" dirty="0" smtClean="0"/>
              <a:t>Pay-as-you-go</a:t>
            </a:r>
            <a:r>
              <a:rPr lang="ru-RU" sz="1600" dirty="0" smtClean="0"/>
              <a:t>, выставляется счет в конце месяца по фактически использованным ресурсам</a:t>
            </a:r>
          </a:p>
          <a:p>
            <a:pPr lvl="2">
              <a:lnSpc>
                <a:spcPct val="200000"/>
              </a:lnSpc>
            </a:pPr>
            <a:r>
              <a:rPr lang="ru-RU" sz="1600" dirty="0" smtClean="0"/>
              <a:t>Вариант с предоплатой – </a:t>
            </a:r>
            <a:r>
              <a:rPr lang="en-US" sz="1600" dirty="0" smtClean="0"/>
              <a:t>MOSP</a:t>
            </a:r>
            <a:r>
              <a:rPr lang="ru-RU" sz="1600" dirty="0"/>
              <a:t> </a:t>
            </a:r>
            <a:r>
              <a:rPr lang="ru-RU" sz="1600" dirty="0" smtClean="0"/>
              <a:t>– предоплата (коммитмент) на определенную сумму, есть скидки</a:t>
            </a:r>
          </a:p>
          <a:p>
            <a:pPr lvl="2">
              <a:lnSpc>
                <a:spcPct val="200000"/>
              </a:lnSpc>
            </a:pPr>
            <a:r>
              <a:rPr lang="ru-RU" sz="1600" dirty="0" smtClean="0"/>
              <a:t>Оплата по корпоративному соглашению – </a:t>
            </a:r>
            <a:r>
              <a:rPr lang="en-US" sz="1600" dirty="0" smtClean="0"/>
              <a:t>EA </a:t>
            </a:r>
            <a:r>
              <a:rPr lang="ru-RU" sz="1600" dirty="0" smtClean="0"/>
              <a:t>через </a:t>
            </a:r>
            <a:r>
              <a:rPr lang="en-US" sz="1600" dirty="0" smtClean="0"/>
              <a:t>LAR</a:t>
            </a:r>
            <a:r>
              <a:rPr lang="ru-RU" sz="1600" dirty="0" smtClean="0"/>
              <a:t>-ов, значительные скидки</a:t>
            </a:r>
          </a:p>
          <a:p>
            <a:pPr lvl="2">
              <a:lnSpc>
                <a:spcPct val="200000"/>
              </a:lnSpc>
            </a:pPr>
            <a:r>
              <a:rPr lang="ru-RU" sz="1600" dirty="0" smtClean="0"/>
              <a:t>Если нужны счета-фактуры или оплата наличными – это можно сделать через Облакотеку </a:t>
            </a:r>
            <a:r>
              <a:rPr lang="en-US" sz="1600" dirty="0"/>
              <a:t>- </a:t>
            </a:r>
            <a:r>
              <a:rPr lang="en-US" sz="2400" b="1" u="sng" dirty="0" smtClean="0">
                <a:solidFill>
                  <a:schemeClr val="accent4"/>
                </a:solidFill>
              </a:rPr>
              <a:t>azure.oblakoteka.ru</a:t>
            </a:r>
            <a:r>
              <a:rPr lang="en-US" sz="1600" dirty="0" smtClean="0"/>
              <a:t>  </a:t>
            </a:r>
            <a:r>
              <a:rPr lang="ru-RU" sz="1600" dirty="0" smtClean="0"/>
              <a:t>или Софтлайн</a:t>
            </a:r>
            <a:r>
              <a:rPr lang="en-US" sz="1600" dirty="0"/>
              <a:t> - </a:t>
            </a:r>
            <a:r>
              <a:rPr lang="en-US" sz="3200" b="1" u="sng" dirty="0">
                <a:solidFill>
                  <a:schemeClr val="accent4"/>
                </a:solidFill>
              </a:rPr>
              <a:t>azure.softline.ru</a:t>
            </a:r>
            <a:endParaRPr lang="ru-RU" sz="3200" b="1" u="sng" dirty="0" smtClean="0">
              <a:solidFill>
                <a:schemeClr val="accent4"/>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5999" y="1629000"/>
            <a:ext cx="5097143" cy="2880000"/>
          </a:xfrm>
          <a:prstGeom prst="rect">
            <a:avLst/>
          </a:prstGeom>
        </p:spPr>
      </p:pic>
    </p:spTree>
    <p:extLst>
      <p:ext uri="{BB962C8B-B14F-4D97-AF65-F5344CB8AC3E}">
        <p14:creationId xmlns:p14="http://schemas.microsoft.com/office/powerpoint/2010/main" val="4267973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87316" y="0"/>
            <a:ext cx="10297800" cy="1260000"/>
          </a:xfrm>
        </p:spPr>
        <p:txBody>
          <a:bodyPr>
            <a:normAutofit/>
          </a:bodyPr>
          <a:lstStyle/>
          <a:p>
            <a:r>
              <a:rPr lang="ru-RU" dirty="0" smtClean="0"/>
              <a:t>Бесплатные опции</a:t>
            </a:r>
            <a:endParaRPr lang="ru-RU" dirty="0"/>
          </a:p>
        </p:txBody>
      </p:sp>
      <p:sp>
        <p:nvSpPr>
          <p:cNvPr id="5" name="Объект 4"/>
          <p:cNvSpPr>
            <a:spLocks noGrp="1"/>
          </p:cNvSpPr>
          <p:nvPr>
            <p:ph idx="1"/>
          </p:nvPr>
        </p:nvSpPr>
        <p:spPr>
          <a:xfrm>
            <a:off x="0" y="1089000"/>
            <a:ext cx="10872505" cy="2700000"/>
          </a:xfrm>
        </p:spPr>
        <p:txBody>
          <a:bodyPr>
            <a:noAutofit/>
          </a:bodyPr>
          <a:lstStyle/>
          <a:p>
            <a:pPr lvl="2"/>
            <a:r>
              <a:rPr lang="en-US" sz="2400" dirty="0"/>
              <a:t>30 </a:t>
            </a:r>
            <a:r>
              <a:rPr lang="ru-RU" sz="2400" dirty="0"/>
              <a:t>дневный триал на </a:t>
            </a:r>
            <a:r>
              <a:rPr lang="en-US" sz="2400" dirty="0"/>
              <a:t>windowsazure.com</a:t>
            </a:r>
            <a:endParaRPr lang="en-US" sz="2400" b="1" u="sng" dirty="0">
              <a:solidFill>
                <a:schemeClr val="accent4"/>
              </a:solidFill>
            </a:endParaRPr>
          </a:p>
          <a:p>
            <a:pPr lvl="2"/>
            <a:r>
              <a:rPr lang="ru-RU" sz="2400" dirty="0" smtClean="0"/>
              <a:t>Триал</a:t>
            </a:r>
            <a:r>
              <a:rPr lang="en-US" sz="2400" dirty="0" smtClean="0"/>
              <a:t> </a:t>
            </a:r>
            <a:r>
              <a:rPr lang="ru-RU" sz="2400" dirty="0" smtClean="0"/>
              <a:t>для </a:t>
            </a:r>
            <a:r>
              <a:rPr lang="en-US" sz="2400" dirty="0" smtClean="0"/>
              <a:t>MSDN </a:t>
            </a:r>
            <a:r>
              <a:rPr lang="ru-RU" sz="2400" dirty="0" smtClean="0"/>
              <a:t>подписчиков </a:t>
            </a:r>
          </a:p>
          <a:p>
            <a:pPr lvl="2"/>
            <a:r>
              <a:rPr lang="ru-RU" sz="2400" dirty="0" smtClean="0"/>
              <a:t>Для стартапов - </a:t>
            </a:r>
            <a:r>
              <a:rPr lang="en-US" sz="2400" dirty="0" err="1" smtClean="0"/>
              <a:t>BizSpark</a:t>
            </a:r>
            <a:r>
              <a:rPr lang="en-US" sz="2400" dirty="0" smtClean="0"/>
              <a:t> </a:t>
            </a:r>
            <a:r>
              <a:rPr lang="ru-RU" sz="2400" dirty="0" smtClean="0"/>
              <a:t>на 3 года – включает в себя 8 </a:t>
            </a:r>
            <a:r>
              <a:rPr lang="en-US" sz="2400" dirty="0" smtClean="0"/>
              <a:t>MSDN </a:t>
            </a:r>
            <a:r>
              <a:rPr lang="ru-RU" sz="2400" dirty="0" smtClean="0"/>
              <a:t>подписок!</a:t>
            </a:r>
          </a:p>
          <a:p>
            <a:pPr lvl="2"/>
            <a:r>
              <a:rPr lang="en-US" sz="2400" dirty="0" smtClean="0"/>
              <a:t>Windows Azure Offer $60K – </a:t>
            </a:r>
            <a:r>
              <a:rPr lang="ru-RU" sz="2400" dirty="0" smtClean="0"/>
              <a:t>облако на 2 года на </a:t>
            </a:r>
            <a:r>
              <a:rPr lang="en-US" sz="2400" dirty="0" smtClean="0"/>
              <a:t>$60 000 ( </a:t>
            </a:r>
            <a:r>
              <a:rPr lang="ru-RU" sz="2400" dirty="0" smtClean="0"/>
              <a:t>на конкурсной основе )</a:t>
            </a:r>
            <a:endParaRPr lang="ru-RU" sz="2400" dirty="0"/>
          </a:p>
          <a:p>
            <a:pPr marL="87312" lvl="2" indent="0">
              <a:buNone/>
            </a:pPr>
            <a:r>
              <a:rPr lang="ru-RU" sz="2400" dirty="0" smtClean="0"/>
              <a:t>При использовании ресурсов облака для </a:t>
            </a:r>
            <a:r>
              <a:rPr lang="en-US" sz="2400" dirty="0" err="1" smtClean="0"/>
              <a:t>BizSpark</a:t>
            </a:r>
            <a:r>
              <a:rPr lang="en-US" sz="2400" dirty="0" smtClean="0"/>
              <a:t> </a:t>
            </a:r>
            <a:r>
              <a:rPr lang="ru-RU" sz="2400" dirty="0" smtClean="0"/>
              <a:t>и </a:t>
            </a:r>
            <a:r>
              <a:rPr lang="en-US" sz="2400" dirty="0" smtClean="0"/>
              <a:t>MSDN </a:t>
            </a:r>
            <a:r>
              <a:rPr lang="ru-RU" sz="2400" dirty="0" smtClean="0"/>
              <a:t>подписчиков ( при необходимости использовать ресурсы больше месячного лимита ) – скидка на ресурсы от 25%.</a:t>
            </a:r>
            <a:endParaRPr lang="en-US" sz="2400" dirty="0" smtClean="0"/>
          </a:p>
          <a:p>
            <a:pPr marL="87312" lvl="2" indent="0">
              <a:buNone/>
            </a:pPr>
            <a:endParaRPr lang="ru-RU" sz="2400" dirty="0" smtClean="0"/>
          </a:p>
          <a:p>
            <a:pPr marL="87312" lvl="2" indent="0">
              <a:buNone/>
            </a:pPr>
            <a:endParaRPr lang="en-US" sz="2400"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00" y="4158000"/>
            <a:ext cx="7560000" cy="2622857"/>
          </a:xfrm>
          <a:prstGeom prst="rect">
            <a:avLst/>
          </a:prstGeom>
        </p:spPr>
      </p:pic>
    </p:spTree>
    <p:extLst>
      <p:ext uri="{BB962C8B-B14F-4D97-AF65-F5344CB8AC3E}">
        <p14:creationId xmlns:p14="http://schemas.microsoft.com/office/powerpoint/2010/main" val="6694933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Объект 4"/>
          <p:cNvSpPr>
            <a:spLocks noGrp="1"/>
          </p:cNvSpPr>
          <p:nvPr>
            <p:ph idx="1"/>
          </p:nvPr>
        </p:nvSpPr>
        <p:spPr>
          <a:xfrm>
            <a:off x="5085563" y="304198"/>
            <a:ext cx="6840000" cy="1667304"/>
          </a:xfrm>
        </p:spPr>
        <p:txBody>
          <a:bodyPr>
            <a:noAutofit/>
          </a:bodyPr>
          <a:lstStyle/>
          <a:p>
            <a:pPr lvl="0"/>
            <a:r>
              <a:rPr lang="ru-RU" sz="3600" dirty="0">
                <a:solidFill>
                  <a:schemeClr val="tx1"/>
                </a:solidFill>
              </a:rPr>
              <a:t>Вопрос</a:t>
            </a:r>
            <a:r>
              <a:rPr lang="ru-RU" sz="3600" dirty="0" smtClean="0">
                <a:solidFill>
                  <a:schemeClr val="tx1"/>
                </a:solidFill>
              </a:rPr>
              <a:t>:</a:t>
            </a:r>
            <a:r>
              <a:rPr lang="en-US" sz="3600" dirty="0" smtClean="0">
                <a:solidFill>
                  <a:schemeClr val="tx1"/>
                </a:solidFill>
              </a:rPr>
              <a:t> </a:t>
            </a:r>
            <a:r>
              <a:rPr lang="ru-RU" sz="3600" dirty="0" smtClean="0"/>
              <a:t>что такое хадсон и почему он теперь называется по другому</a:t>
            </a:r>
            <a:r>
              <a:rPr lang="en-US" sz="3600" dirty="0" smtClean="0"/>
              <a:t>?</a:t>
            </a:r>
            <a:endParaRPr lang="en-US" sz="3600" dirty="0" smtClean="0">
              <a:solidFill>
                <a:schemeClr val="tx1"/>
              </a:solidFill>
            </a:endParaRPr>
          </a:p>
        </p:txBody>
      </p:sp>
      <p:sp>
        <p:nvSpPr>
          <p:cNvPr id="7" name="Rectangle 6"/>
          <p:cNvSpPr/>
          <p:nvPr/>
        </p:nvSpPr>
        <p:spPr>
          <a:xfrm>
            <a:off x="1482197" y="4991690"/>
            <a:ext cx="6423963" cy="646331"/>
          </a:xfrm>
          <a:prstGeom prst="rect">
            <a:avLst/>
          </a:prstGeom>
        </p:spPr>
        <p:txBody>
          <a:bodyPr wrap="square">
            <a:spAutoFit/>
          </a:bodyPr>
          <a:lstStyle/>
          <a:p>
            <a:r>
              <a:rPr lang="en-US" sz="3200" u="sng" dirty="0">
                <a:solidFill>
                  <a:schemeClr val="accent6"/>
                </a:solidFill>
              </a:rPr>
              <a:t>facebook.com/groups/</a:t>
            </a:r>
            <a:r>
              <a:rPr lang="en-US" sz="3200" b="1" u="sng" dirty="0" err="1">
                <a:solidFill>
                  <a:schemeClr val="accent6"/>
                </a:solidFill>
              </a:rPr>
              <a:t>azurerus</a:t>
            </a:r>
            <a:r>
              <a:rPr lang="en-US" sz="3600" b="1" u="sng" dirty="0">
                <a:solidFill>
                  <a:schemeClr val="accent6"/>
                </a:solidFill>
              </a:rPr>
              <a:t>/</a:t>
            </a:r>
            <a:r>
              <a:rPr lang="en-US" sz="3600" dirty="0">
                <a:solidFill>
                  <a:schemeClr val="accent6"/>
                </a:solidFill>
              </a:rPr>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56" y="4478200"/>
            <a:ext cx="1159821" cy="115982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6000" y="4121273"/>
            <a:ext cx="2387164" cy="2387164"/>
          </a:xfrm>
          <a:prstGeom prst="rect">
            <a:avLst/>
          </a:prstGeom>
        </p:spPr>
      </p:pic>
      <p:sp>
        <p:nvSpPr>
          <p:cNvPr id="6" name="Rectangle 5"/>
          <p:cNvSpPr/>
          <p:nvPr/>
        </p:nvSpPr>
        <p:spPr>
          <a:xfrm>
            <a:off x="1529477" y="4478200"/>
            <a:ext cx="6577122" cy="646331"/>
          </a:xfrm>
          <a:prstGeom prst="rect">
            <a:avLst/>
          </a:prstGeom>
        </p:spPr>
        <p:txBody>
          <a:bodyPr wrap="square">
            <a:spAutoFit/>
          </a:bodyPr>
          <a:lstStyle/>
          <a:p>
            <a:r>
              <a:rPr lang="ru-RU" sz="3600" dirty="0"/>
              <a:t>Ответы пишите в сообществе:</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63" y="0"/>
            <a:ext cx="5054600" cy="30734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6000" y="1606853"/>
            <a:ext cx="2919966" cy="2226900"/>
          </a:xfrm>
          <a:prstGeom prst="rect">
            <a:avLst/>
          </a:prstGeom>
        </p:spPr>
      </p:pic>
    </p:spTree>
    <p:extLst>
      <p:ext uri="{BB962C8B-B14F-4D97-AF65-F5344CB8AC3E}">
        <p14:creationId xmlns:p14="http://schemas.microsoft.com/office/powerpoint/2010/main" val="24499947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3810000"/>
          </a:xfrm>
          <a:prstGeom prst="rect">
            <a:avLst/>
          </a:prstGeom>
        </p:spPr>
      </p:pic>
      <p:sp>
        <p:nvSpPr>
          <p:cNvPr id="6" name="TextBox 5"/>
          <p:cNvSpPr txBox="1"/>
          <p:nvPr/>
        </p:nvSpPr>
        <p:spPr>
          <a:xfrm>
            <a:off x="336000" y="3969000"/>
            <a:ext cx="10080000" cy="2554545"/>
          </a:xfrm>
          <a:prstGeom prst="rect">
            <a:avLst/>
          </a:prstGeom>
          <a:noFill/>
        </p:spPr>
        <p:txBody>
          <a:bodyPr wrap="square" rtlCol="0">
            <a:spAutoFit/>
          </a:bodyPr>
          <a:lstStyle/>
          <a:p>
            <a:pPr marL="457200" indent="-457200">
              <a:buFont typeface="Arial" panose="020B0604020202020204" pitchFamily="34" charset="0"/>
              <a:buChar char="•"/>
            </a:pPr>
            <a:r>
              <a:rPr lang="ru-RU" sz="2800" dirty="0" smtClean="0"/>
              <a:t>Активируйте </a:t>
            </a:r>
            <a:r>
              <a:rPr lang="en-US" sz="2800" dirty="0" smtClean="0"/>
              <a:t>Windows Azure</a:t>
            </a:r>
            <a:r>
              <a:rPr lang="ru-RU" sz="2800" dirty="0" smtClean="0"/>
              <a:t>, используя ваш </a:t>
            </a:r>
            <a:r>
              <a:rPr lang="en-US" sz="2800" dirty="0" smtClean="0"/>
              <a:t>MSDN</a:t>
            </a:r>
          </a:p>
          <a:p>
            <a:pPr marL="457200" indent="-457200">
              <a:buFont typeface="Arial" panose="020B0604020202020204" pitchFamily="34" charset="0"/>
              <a:buChar char="•"/>
            </a:pPr>
            <a:r>
              <a:rPr lang="ru-RU" sz="2800" dirty="0" smtClean="0"/>
              <a:t>Попробуйте облачную </a:t>
            </a:r>
            <a:r>
              <a:rPr lang="en-US" sz="2800" dirty="0" smtClean="0"/>
              <a:t>Windows Azure</a:t>
            </a:r>
            <a:r>
              <a:rPr lang="ru-RU" sz="2800" dirty="0" smtClean="0"/>
              <a:t> в деле</a:t>
            </a:r>
          </a:p>
          <a:p>
            <a:pPr marL="457200" indent="-457200">
              <a:buFont typeface="Arial" panose="020B0604020202020204" pitchFamily="34" charset="0"/>
              <a:buChar char="•"/>
            </a:pPr>
            <a:r>
              <a:rPr lang="ru-RU" sz="2800" dirty="0" smtClean="0"/>
              <a:t>Оформите заявку</a:t>
            </a:r>
            <a:r>
              <a:rPr lang="en-US" sz="2800" dirty="0" smtClean="0"/>
              <a:t>   </a:t>
            </a:r>
            <a:r>
              <a:rPr lang="ru-RU" sz="4800" b="1"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rPr>
              <a:t>contests.techdays.ru/azureMSDN </a:t>
            </a:r>
            <a:endParaRPr lang="ru-RU" sz="4800" b="1"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endParaRPr lang="ru-RU" sz="2800" dirty="0"/>
          </a:p>
        </p:txBody>
      </p:sp>
      <p:pic>
        <p:nvPicPr>
          <p:cNvPr id="1026" name="Picture 1" descr="http://qrcoder.ru/code/?http%3A%2F%2Fcontests.techdays.ru%2FazureMSDN%2F&amp;4&a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6000" y="4329000"/>
            <a:ext cx="2001685" cy="200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7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2"/>
          <p:cNvSpPr txBox="1">
            <a:spLocks/>
          </p:cNvSpPr>
          <p:nvPr/>
        </p:nvSpPr>
        <p:spPr>
          <a:xfrm>
            <a:off x="4619699" y="933524"/>
            <a:ext cx="8361760" cy="567848"/>
          </a:xfrm>
          <a:prstGeom prst="rect">
            <a:avLst/>
          </a:prstGeom>
        </p:spPr>
        <p:txBody>
          <a:bodyPr/>
          <a:lstStyle>
            <a:lvl1pPr algn="l" defTabSz="1096049" rtl="0" eaLnBrk="1" latinLnBrk="0" hangingPunct="1">
              <a:lnSpc>
                <a:spcPct val="90000"/>
              </a:lnSpc>
              <a:spcBef>
                <a:spcPct val="0"/>
              </a:spcBef>
              <a:buNone/>
              <a:defRPr lang="en-US" sz="6600" b="0" kern="1200" cap="none" spc="-12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ru-RU" sz="4125" dirty="0">
                <a:solidFill>
                  <a:srgbClr val="FFFFFF"/>
                </a:solidFill>
                <a:latin typeface="+mj-lt"/>
              </a:rPr>
              <a:t>Изучайте и присоединяйтесь!</a:t>
            </a:r>
          </a:p>
        </p:txBody>
      </p:sp>
      <p:sp>
        <p:nvSpPr>
          <p:cNvPr id="9" name="Объект 4"/>
          <p:cNvSpPr txBox="1">
            <a:spLocks/>
          </p:cNvSpPr>
          <p:nvPr/>
        </p:nvSpPr>
        <p:spPr>
          <a:xfrm>
            <a:off x="8107414" y="4611974"/>
            <a:ext cx="4486269" cy="1080296"/>
          </a:xfrm>
          <a:prstGeom prst="rect">
            <a:avLst/>
          </a:prstGeom>
        </p:spPr>
        <p:txBody>
          <a:bodyPr vert="horz" wrap="square" lIns="0" tIns="0" rIns="0" bIns="0" rtlCol="0">
            <a:spAutoFit/>
          </a:bodyPr>
          <a:lstStyle>
            <a:lvl1pPr marL="551854" indent="-551854" algn="l" defTabSz="1096049" rtl="0" eaLnBrk="1" latinLnBrk="0" hangingPunct="1">
              <a:lnSpc>
                <a:spcPct val="90000"/>
              </a:lnSpc>
              <a:spcBef>
                <a:spcPct val="20000"/>
              </a:spcBef>
              <a:buSzPct val="80000"/>
              <a:buFont typeface="Arial" pitchFamily="34" charset="0"/>
              <a:buChar char="•"/>
              <a:defRPr sz="3800" kern="1200">
                <a:gradFill>
                  <a:gsLst>
                    <a:gs pos="0">
                      <a:srgbClr val="595959"/>
                    </a:gs>
                    <a:gs pos="86000">
                      <a:srgbClr val="595959"/>
                    </a:gs>
                  </a:gsLst>
                  <a:lin ang="5400000" scaled="0"/>
                </a:gradFill>
                <a:latin typeface="+mn-lt"/>
                <a:ea typeface="+mn-ea"/>
                <a:cs typeface="+mn-cs"/>
              </a:defRPr>
            </a:lvl1pPr>
            <a:lvl2pPr marL="1025686" indent="-473832" algn="l" defTabSz="1096049" rtl="0" eaLnBrk="1" latinLnBrk="0" hangingPunct="1">
              <a:lnSpc>
                <a:spcPct val="90000"/>
              </a:lnSpc>
              <a:spcBef>
                <a:spcPct val="20000"/>
              </a:spcBef>
              <a:buSzPct val="80000"/>
              <a:buFont typeface="Arial" pitchFamily="34" charset="0"/>
              <a:buChar char="•"/>
              <a:defRPr sz="3400" kern="1200">
                <a:gradFill>
                  <a:gsLst>
                    <a:gs pos="0">
                      <a:srgbClr val="595959"/>
                    </a:gs>
                    <a:gs pos="86000">
                      <a:srgbClr val="595959"/>
                    </a:gs>
                  </a:gsLst>
                  <a:lin ang="5400000" scaled="0"/>
                </a:gradFill>
                <a:latin typeface="+mn-lt"/>
                <a:ea typeface="+mn-ea"/>
                <a:cs typeface="+mn-cs"/>
              </a:defRPr>
            </a:lvl2pPr>
            <a:lvl3pPr marL="1509032" indent="-483357" algn="l" defTabSz="1096049" rtl="0" eaLnBrk="1" latinLnBrk="0" hangingPunct="1">
              <a:lnSpc>
                <a:spcPct val="90000"/>
              </a:lnSpc>
              <a:spcBef>
                <a:spcPct val="20000"/>
              </a:spcBef>
              <a:buSzPct val="80000"/>
              <a:buFont typeface="Arial" pitchFamily="34" charset="0"/>
              <a:buChar char="•"/>
              <a:defRPr sz="2900" kern="1200">
                <a:gradFill>
                  <a:gsLst>
                    <a:gs pos="0">
                      <a:srgbClr val="595959"/>
                    </a:gs>
                    <a:gs pos="86000">
                      <a:srgbClr val="595959"/>
                    </a:gs>
                  </a:gsLst>
                  <a:lin ang="5400000" scaled="0"/>
                </a:gradFill>
                <a:latin typeface="+mn-lt"/>
                <a:ea typeface="+mn-ea"/>
                <a:cs typeface="+mn-cs"/>
              </a:defRPr>
            </a:lvl3pPr>
            <a:lvl4pPr marL="1923875" indent="-414836"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4pPr>
            <a:lvl5pPr marL="2327301" indent="-403423"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5pPr>
            <a:lvl6pPr marL="3014140"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2166"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019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5822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1750" dirty="0" err="1">
                <a:solidFill>
                  <a:srgbClr val="FFFFFF"/>
                </a:solidFill>
                <a:latin typeface="+mj-lt"/>
              </a:rPr>
              <a:t>Центр</a:t>
            </a:r>
            <a:r>
              <a:rPr lang="en-US" sz="1750" dirty="0">
                <a:solidFill>
                  <a:srgbClr val="FFFFFF"/>
                </a:solidFill>
                <a:latin typeface="+mj-lt"/>
              </a:rPr>
              <a:t> </a:t>
            </a:r>
            <a:r>
              <a:rPr lang="en-US" sz="1750" dirty="0" err="1">
                <a:solidFill>
                  <a:srgbClr val="FFFFFF"/>
                </a:solidFill>
                <a:latin typeface="+mj-lt"/>
              </a:rPr>
              <a:t>разработки</a:t>
            </a:r>
            <a:r>
              <a:rPr lang="en-US" sz="1750" dirty="0">
                <a:solidFill>
                  <a:srgbClr val="FFFFFF"/>
                </a:solidFill>
                <a:latin typeface="+mj-lt"/>
              </a:rPr>
              <a:t> </a:t>
            </a:r>
          </a:p>
          <a:p>
            <a:pPr marL="0" indent="0">
              <a:buNone/>
            </a:pPr>
            <a:r>
              <a:rPr lang="en-US" sz="3200" b="1" u="sng" dirty="0">
                <a:solidFill>
                  <a:schemeClr val="accent4"/>
                </a:solidFill>
                <a:latin typeface="+mj-lt"/>
              </a:rPr>
              <a:t>azurehub.ru </a:t>
            </a:r>
          </a:p>
          <a:p>
            <a:endParaRPr lang="en-US" sz="1750" dirty="0">
              <a:solidFill>
                <a:srgbClr val="FFFFFF"/>
              </a:solidFill>
              <a:latin typeface="+mj-lt"/>
            </a:endParaRPr>
          </a:p>
        </p:txBody>
      </p:sp>
      <p:pic>
        <p:nvPicPr>
          <p:cNvPr id="10" name="Picture 6"/>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stretch>
            <a:fillRect/>
          </a:stretch>
        </p:blipFill>
        <p:spPr bwMode="auto">
          <a:xfrm>
            <a:off x="1034961" y="5560298"/>
            <a:ext cx="922079" cy="86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descr="C:\Users\akokin\Pictures\microsoft-bizspark-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068" y="2004831"/>
            <a:ext cx="1021649" cy="1147414"/>
          </a:xfrm>
          <a:prstGeom prst="rect">
            <a:avLst/>
          </a:prstGeom>
          <a:effectLst/>
          <a:extLst>
            <a:ext uri="{909E8E84-426E-40DD-AFC4-6F175D3DCCD1}">
              <a14:hiddenFill xmlns:a14="http://schemas.microsoft.com/office/drawing/2010/main">
                <a:solidFill>
                  <a:srgbClr val="FFFFFF"/>
                </a:solidFill>
              </a14:hiddenFill>
            </a:ext>
          </a:extLst>
        </p:spPr>
      </p:pic>
      <p:sp>
        <p:nvSpPr>
          <p:cNvPr id="13" name="Rectangle 12"/>
          <p:cNvSpPr/>
          <p:nvPr/>
        </p:nvSpPr>
        <p:spPr>
          <a:xfrm>
            <a:off x="3039105" y="16416"/>
            <a:ext cx="6956329" cy="1015663"/>
          </a:xfrm>
          <a:prstGeom prst="rect">
            <a:avLst/>
          </a:prstGeom>
        </p:spPr>
        <p:txBody>
          <a:bodyPr wrap="square">
            <a:spAutoFit/>
          </a:bodyPr>
          <a:lstStyle/>
          <a:p>
            <a:r>
              <a:rPr lang="ru-RU" sz="6000" dirty="0">
                <a:solidFill>
                  <a:schemeClr val="bg1"/>
                </a:solidFill>
                <a:latin typeface="+mj-lt"/>
              </a:rPr>
              <a:t>Полезные  ресурсы</a:t>
            </a:r>
            <a:endParaRPr lang="en-US" sz="6000" dirty="0">
              <a:solidFill>
                <a:schemeClr val="bg1"/>
              </a:solidFill>
              <a:latin typeface="+mj-lt"/>
            </a:endParaRPr>
          </a:p>
        </p:txBody>
      </p:sp>
      <p:pic>
        <p:nvPicPr>
          <p:cNvPr id="14" name="Picture 2" descr="http://www.apse.org/images/f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3194" y="3555727"/>
            <a:ext cx="1148940" cy="11016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New Twitter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77147" y="2578539"/>
            <a:ext cx="1223433" cy="8435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281379" y="2035719"/>
            <a:ext cx="2461956" cy="1261884"/>
          </a:xfrm>
          <a:prstGeom prst="rect">
            <a:avLst/>
          </a:prstGeom>
          <a:noFill/>
        </p:spPr>
        <p:txBody>
          <a:bodyPr wrap="none" lIns="0" tIns="0" rIns="0" bIns="0" rtlCol="0">
            <a:spAutoFit/>
          </a:bodyPr>
          <a:lstStyle/>
          <a:p>
            <a:r>
              <a:rPr lang="en-US" sz="4000" b="1" u="sng" dirty="0">
                <a:solidFill>
                  <a:schemeClr val="accent4"/>
                </a:solidFill>
                <a:latin typeface="+mj-lt"/>
              </a:rPr>
              <a:t>ms-start.ru</a:t>
            </a:r>
            <a:endParaRPr lang="ru-RU" sz="2000" b="1" u="sng" dirty="0">
              <a:solidFill>
                <a:schemeClr val="accent4"/>
              </a:solidFill>
              <a:latin typeface="+mj-lt"/>
            </a:endParaRPr>
          </a:p>
          <a:p>
            <a:r>
              <a:rPr lang="en-US" sz="2000" b="1" u="sng" dirty="0">
                <a:solidFill>
                  <a:schemeClr val="bg1"/>
                </a:solidFill>
                <a:latin typeface="+mj-lt"/>
              </a:rPr>
              <a:t>rustart@microsoft.com</a:t>
            </a:r>
            <a:endParaRPr lang="ru-RU" sz="2000" b="1" u="sng" dirty="0">
              <a:solidFill>
                <a:schemeClr val="bg1"/>
              </a:solidFill>
              <a:latin typeface="+mj-lt"/>
            </a:endParaRPr>
          </a:p>
          <a:p>
            <a:pPr marL="460375" indent="-460375">
              <a:lnSpc>
                <a:spcPct val="90000"/>
              </a:lnSpc>
              <a:spcBef>
                <a:spcPct val="20000"/>
              </a:spcBef>
              <a:buSzPct val="80000"/>
              <a:buBlip>
                <a:blip r:embed="rId7"/>
              </a:buBlip>
            </a:pPr>
            <a:endParaRPr lang="ru-RU" sz="2000" dirty="0">
              <a:gradFill>
                <a:gsLst>
                  <a:gs pos="0">
                    <a:srgbClr val="292929">
                      <a:lumMod val="90000"/>
                      <a:lumOff val="10000"/>
                    </a:srgbClr>
                  </a:gs>
                  <a:gs pos="86000">
                    <a:srgbClr val="292929">
                      <a:lumMod val="90000"/>
                      <a:lumOff val="10000"/>
                    </a:srgbClr>
                  </a:gs>
                </a:gsLst>
                <a:lin ang="5400000" scaled="0"/>
              </a:gradFill>
              <a:latin typeface="+mj-lt"/>
            </a:endParaRPr>
          </a:p>
        </p:txBody>
      </p:sp>
      <p:pic>
        <p:nvPicPr>
          <p:cNvPr id="17"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3335" y="4571380"/>
            <a:ext cx="1105875" cy="1093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8808" y="1053202"/>
            <a:ext cx="2537017" cy="3008902"/>
          </a:xfrm>
          <a:prstGeom prst="rect">
            <a:avLst/>
          </a:prstGeom>
        </p:spPr>
      </p:pic>
      <p:sp>
        <p:nvSpPr>
          <p:cNvPr id="4" name="TextBox 3"/>
          <p:cNvSpPr txBox="1"/>
          <p:nvPr/>
        </p:nvSpPr>
        <p:spPr>
          <a:xfrm>
            <a:off x="2086141" y="5479290"/>
            <a:ext cx="3854260" cy="1538883"/>
          </a:xfrm>
          <a:prstGeom prst="rect">
            <a:avLst/>
          </a:prstGeom>
          <a:noFill/>
        </p:spPr>
        <p:txBody>
          <a:bodyPr wrap="square" lIns="0" tIns="0" rIns="0" bIns="0" rtlCol="0">
            <a:spAutoFit/>
          </a:bodyPr>
          <a:lstStyle/>
          <a:p>
            <a:r>
              <a:rPr lang="ru-RU" sz="2000" dirty="0">
                <a:solidFill>
                  <a:srgbClr val="FFFFFF"/>
                </a:solidFill>
                <a:latin typeface="+mj-lt"/>
              </a:rPr>
              <a:t>Контактный емейл для всех </a:t>
            </a:r>
            <a:endParaRPr lang="en-US" sz="2000" dirty="0">
              <a:solidFill>
                <a:srgbClr val="FFFFFF"/>
              </a:solidFill>
              <a:latin typeface="+mj-lt"/>
            </a:endParaRPr>
          </a:p>
          <a:p>
            <a:r>
              <a:rPr lang="ru-RU" sz="2000" dirty="0">
                <a:solidFill>
                  <a:srgbClr val="FFFFFF"/>
                </a:solidFill>
                <a:latin typeface="+mj-lt"/>
              </a:rPr>
              <a:t>вопросов по</a:t>
            </a:r>
            <a:r>
              <a:rPr lang="en-US" sz="2000" dirty="0">
                <a:solidFill>
                  <a:srgbClr val="FFFFFF"/>
                </a:solidFill>
                <a:latin typeface="+mj-lt"/>
              </a:rPr>
              <a:t> Windows Azure</a:t>
            </a:r>
          </a:p>
          <a:p>
            <a:r>
              <a:rPr lang="en-US" b="1" u="sng" dirty="0">
                <a:solidFill>
                  <a:srgbClr val="FFFFFF"/>
                </a:solidFill>
                <a:latin typeface="+mj-lt"/>
              </a:rPr>
              <a:t>AzureRus@microsoft.com</a:t>
            </a:r>
            <a:endParaRPr lang="ru-RU" b="1" u="sng" dirty="0">
              <a:solidFill>
                <a:srgbClr val="FFFFFF"/>
              </a:solidFill>
              <a:latin typeface="+mj-lt"/>
            </a:endParaRPr>
          </a:p>
          <a:p>
            <a:endParaRPr lang="en-US" sz="2000" dirty="0">
              <a:solidFill>
                <a:srgbClr val="FFFFFF"/>
              </a:solidFill>
              <a:latin typeface="+mj-lt"/>
            </a:endParaRPr>
          </a:p>
          <a:p>
            <a:pPr marL="460375" indent="-460375">
              <a:lnSpc>
                <a:spcPct val="90000"/>
              </a:lnSpc>
              <a:spcBef>
                <a:spcPct val="20000"/>
              </a:spcBef>
              <a:buSzPct val="80000"/>
              <a:buBlip>
                <a:blip r:embed="rId7"/>
              </a:buBlip>
            </a:pPr>
            <a:endParaRPr lang="ru-RU" sz="2000"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5" name="TextBox 4"/>
          <p:cNvSpPr txBox="1"/>
          <p:nvPr/>
        </p:nvSpPr>
        <p:spPr>
          <a:xfrm>
            <a:off x="4330378" y="3672327"/>
            <a:ext cx="4036874" cy="1015663"/>
          </a:xfrm>
          <a:prstGeom prst="rect">
            <a:avLst/>
          </a:prstGeom>
          <a:noFill/>
        </p:spPr>
        <p:txBody>
          <a:bodyPr wrap="none" lIns="0" tIns="0" rIns="0" bIns="0" rtlCol="0">
            <a:spAutoFit/>
          </a:bodyPr>
          <a:lstStyle/>
          <a:p>
            <a:r>
              <a:rPr lang="ru-RU" sz="2000" dirty="0">
                <a:solidFill>
                  <a:srgbClr val="FFFFFF"/>
                </a:solidFill>
                <a:latin typeface="+mj-lt"/>
              </a:rPr>
              <a:t>Сообщество</a:t>
            </a:r>
            <a:r>
              <a:rPr lang="en-US" sz="2000" dirty="0">
                <a:solidFill>
                  <a:srgbClr val="FFFFFF"/>
                </a:solidFill>
                <a:latin typeface="+mj-lt"/>
              </a:rPr>
              <a:t> </a:t>
            </a:r>
            <a:r>
              <a:rPr lang="ru-RU" sz="2000" dirty="0">
                <a:solidFill>
                  <a:srgbClr val="FFFFFF"/>
                </a:solidFill>
                <a:latin typeface="+mj-lt"/>
              </a:rPr>
              <a:t>пользователей</a:t>
            </a:r>
            <a:endParaRPr lang="en-US" sz="2000" dirty="0">
              <a:solidFill>
                <a:srgbClr val="FFFFFF"/>
              </a:solidFill>
              <a:latin typeface="+mj-lt"/>
            </a:endParaRPr>
          </a:p>
          <a:p>
            <a:r>
              <a:rPr lang="en-US" sz="2400" b="1" u="sng" dirty="0">
                <a:solidFill>
                  <a:schemeClr val="accent4"/>
                </a:solidFill>
                <a:latin typeface="+mj-lt"/>
              </a:rPr>
              <a:t>facebook.com/groups/</a:t>
            </a:r>
            <a:r>
              <a:rPr lang="en-US" sz="2400" b="1" u="sng" dirty="0" err="1">
                <a:solidFill>
                  <a:schemeClr val="accent4"/>
                </a:solidFill>
                <a:latin typeface="+mj-lt"/>
              </a:rPr>
              <a:t>azurerus</a:t>
            </a:r>
            <a:endParaRPr lang="en-US" sz="2400" b="1" u="sng" dirty="0">
              <a:solidFill>
                <a:schemeClr val="accent4"/>
              </a:solidFill>
              <a:latin typeface="+mj-lt"/>
            </a:endParaRPr>
          </a:p>
          <a:p>
            <a:pPr>
              <a:lnSpc>
                <a:spcPct val="90000"/>
              </a:lnSpc>
              <a:spcBef>
                <a:spcPct val="20000"/>
              </a:spcBef>
              <a:buSzPct val="80000"/>
            </a:pPr>
            <a:endParaRPr lang="ru-RU" sz="2000"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6" name="TextBox 5"/>
          <p:cNvSpPr txBox="1"/>
          <p:nvPr/>
        </p:nvSpPr>
        <p:spPr>
          <a:xfrm>
            <a:off x="9019270" y="2293842"/>
            <a:ext cx="2205732" cy="1261884"/>
          </a:xfrm>
          <a:prstGeom prst="rect">
            <a:avLst/>
          </a:prstGeom>
          <a:noFill/>
        </p:spPr>
        <p:txBody>
          <a:bodyPr wrap="none" lIns="0" tIns="0" rIns="0" bIns="0" rtlCol="0">
            <a:spAutoFit/>
          </a:bodyPr>
          <a:lstStyle/>
          <a:p>
            <a:endParaRPr lang="ru-RU" sz="2000" dirty="0">
              <a:solidFill>
                <a:srgbClr val="FFFFFF"/>
              </a:solidFill>
              <a:latin typeface="+mj-lt"/>
            </a:endParaRPr>
          </a:p>
          <a:p>
            <a:r>
              <a:rPr lang="ru-RU" sz="2000" dirty="0">
                <a:solidFill>
                  <a:srgbClr val="FFFFFF"/>
                </a:solidFill>
                <a:latin typeface="+mj-lt"/>
              </a:rPr>
              <a:t>Последние новости</a:t>
            </a:r>
          </a:p>
          <a:p>
            <a:r>
              <a:rPr lang="en-US" sz="2000" b="1" u="sng" dirty="0">
                <a:solidFill>
                  <a:srgbClr val="FFFFFF"/>
                </a:solidFill>
                <a:latin typeface="+mj-lt"/>
              </a:rPr>
              <a:t>@</a:t>
            </a:r>
            <a:r>
              <a:rPr lang="en-US" sz="2000" b="1" u="sng" dirty="0" err="1">
                <a:solidFill>
                  <a:srgbClr val="FFFFFF"/>
                </a:solidFill>
                <a:latin typeface="+mj-lt"/>
              </a:rPr>
              <a:t>windowsazure_ru</a:t>
            </a:r>
            <a:endParaRPr lang="en-US" sz="2000" b="1" u="sng" dirty="0">
              <a:solidFill>
                <a:srgbClr val="FFFFFF"/>
              </a:solidFill>
              <a:latin typeface="+mj-lt"/>
            </a:endParaRPr>
          </a:p>
          <a:p>
            <a:pPr marL="460375" indent="-460375">
              <a:lnSpc>
                <a:spcPct val="90000"/>
              </a:lnSpc>
              <a:spcBef>
                <a:spcPct val="20000"/>
              </a:spcBef>
              <a:buSzPct val="80000"/>
              <a:buBlip>
                <a:blip r:embed="rId7"/>
              </a:buBlip>
            </a:pPr>
            <a:endParaRPr lang="ru-RU" sz="2000" dirty="0">
              <a:gradFill>
                <a:gsLst>
                  <a:gs pos="0">
                    <a:srgbClr val="292929">
                      <a:lumMod val="90000"/>
                      <a:lumOff val="10000"/>
                    </a:srgbClr>
                  </a:gs>
                  <a:gs pos="86000">
                    <a:srgbClr val="292929">
                      <a:lumMod val="90000"/>
                      <a:lumOff val="10000"/>
                    </a:srgbClr>
                  </a:gs>
                </a:gsLst>
                <a:lin ang="5400000" scaled="0"/>
              </a:gradFill>
              <a:latin typeface="+mj-lt"/>
            </a:endParaRPr>
          </a:p>
        </p:txBody>
      </p:sp>
    </p:spTree>
    <p:extLst>
      <p:ext uri="{BB962C8B-B14F-4D97-AF65-F5344CB8AC3E}">
        <p14:creationId xmlns:p14="http://schemas.microsoft.com/office/powerpoint/2010/main" val="424474668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0" y="-58200"/>
            <a:ext cx="10297800" cy="1260000"/>
          </a:xfrm>
        </p:spPr>
        <p:txBody>
          <a:bodyPr>
            <a:normAutofit/>
          </a:bodyPr>
          <a:lstStyle/>
          <a:p>
            <a:r>
              <a:rPr lang="ru-RU" dirty="0" smtClean="0"/>
              <a:t>Ваши вопросы</a:t>
            </a:r>
            <a:r>
              <a:rPr lang="en-US" dirty="0" smtClean="0"/>
              <a:t>…</a:t>
            </a:r>
            <a:endParaRPr lang="ru-RU"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00" y="1143692"/>
            <a:ext cx="8100000" cy="5400000"/>
          </a:xfrm>
          <a:prstGeom prst="rect">
            <a:avLst/>
          </a:prstGeom>
        </p:spPr>
      </p:pic>
    </p:spTree>
    <p:extLst>
      <p:ext uri="{BB962C8B-B14F-4D97-AF65-F5344CB8AC3E}">
        <p14:creationId xmlns:p14="http://schemas.microsoft.com/office/powerpoint/2010/main" val="27639881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Объект 4"/>
          <p:cNvSpPr>
            <a:spLocks noGrp="1"/>
          </p:cNvSpPr>
          <p:nvPr>
            <p:ph idx="1"/>
          </p:nvPr>
        </p:nvSpPr>
        <p:spPr>
          <a:xfrm>
            <a:off x="156000" y="4329000"/>
            <a:ext cx="10297800" cy="2159862"/>
          </a:xfrm>
        </p:spPr>
        <p:txBody>
          <a:bodyPr>
            <a:normAutofit/>
          </a:bodyPr>
          <a:lstStyle/>
          <a:p>
            <a:pPr lvl="1"/>
            <a:r>
              <a:rPr lang="ru-RU" sz="3200" dirty="0" smtClean="0">
                <a:solidFill>
                  <a:schemeClr val="tx1"/>
                </a:solidFill>
              </a:rPr>
              <a:t>Боков Алексей</a:t>
            </a:r>
          </a:p>
          <a:p>
            <a:pPr lvl="1"/>
            <a:r>
              <a:rPr lang="en-US" dirty="0" smtClean="0">
                <a:solidFill>
                  <a:schemeClr val="tx1"/>
                </a:solidFill>
              </a:rPr>
              <a:t>abokov@microsoft.com </a:t>
            </a:r>
          </a:p>
          <a:p>
            <a:pPr lvl="1"/>
            <a:r>
              <a:rPr lang="en-US" dirty="0" smtClean="0">
                <a:solidFill>
                  <a:schemeClr val="tx1"/>
                </a:solidFill>
              </a:rPr>
              <a:t>twitter.com/</a:t>
            </a:r>
            <a:r>
              <a:rPr lang="en-US" dirty="0" err="1" smtClean="0">
                <a:solidFill>
                  <a:schemeClr val="tx1"/>
                </a:solidFill>
              </a:rPr>
              <a:t>abokov</a:t>
            </a:r>
            <a:r>
              <a:rPr lang="en-US" dirty="0" smtClean="0">
                <a:solidFill>
                  <a:schemeClr val="tx1"/>
                </a:solidFill>
              </a:rPr>
              <a:t> </a:t>
            </a:r>
          </a:p>
          <a:p>
            <a:pPr>
              <a:spcBef>
                <a:spcPct val="20000"/>
              </a:spcBef>
              <a:buSzPct val="80000"/>
            </a:pPr>
            <a:r>
              <a:rPr lang="ru-RU" sz="2000" b="1" dirty="0" smtClean="0">
                <a:solidFill>
                  <a:schemeClr val="tx1"/>
                </a:solidFill>
                <a:latin typeface="Segoe UI Light" pitchFamily="34" charset="0"/>
              </a:rPr>
              <a:t>Скачать </a:t>
            </a:r>
            <a:r>
              <a:rPr lang="ru-RU" sz="2000" b="1" dirty="0">
                <a:solidFill>
                  <a:schemeClr val="tx1"/>
                </a:solidFill>
                <a:latin typeface="Segoe UI Light" pitchFamily="34" charset="0"/>
              </a:rPr>
              <a:t>эту презентацию можно здесь</a:t>
            </a:r>
            <a:r>
              <a:rPr lang="en-US" sz="2000" b="1" dirty="0">
                <a:solidFill>
                  <a:schemeClr val="tx1"/>
                </a:solidFill>
                <a:latin typeface="Segoe UI Light" pitchFamily="34" charset="0"/>
              </a:rPr>
              <a:t>:</a:t>
            </a:r>
            <a:r>
              <a:rPr lang="en-US" sz="2000" dirty="0">
                <a:solidFill>
                  <a:schemeClr val="tx1"/>
                </a:solidFill>
                <a:latin typeface="Segoe UI Light" pitchFamily="34" charset="0"/>
              </a:rPr>
              <a:t>  </a:t>
            </a:r>
            <a:endParaRPr lang="ru-RU" sz="2000" dirty="0" smtClean="0">
              <a:solidFill>
                <a:schemeClr val="tx1"/>
              </a:solidFill>
              <a:latin typeface="Segoe UI Light" pitchFamily="34" charset="0"/>
            </a:endParaRPr>
          </a:p>
          <a:p>
            <a:pPr>
              <a:spcBef>
                <a:spcPct val="20000"/>
              </a:spcBef>
              <a:buSzPct val="80000"/>
            </a:pPr>
            <a:r>
              <a:rPr lang="en-US" sz="2800" b="1" u="sng" dirty="0" smtClean="0">
                <a:solidFill>
                  <a:schemeClr val="tx1"/>
                </a:solidFill>
                <a:latin typeface="Segoe UI Light" pitchFamily="34" charset="0"/>
              </a:rPr>
              <a:t>slideshare.net/</a:t>
            </a:r>
            <a:r>
              <a:rPr lang="en-US" sz="2800" b="1" u="sng" dirty="0" err="1" smtClean="0">
                <a:solidFill>
                  <a:schemeClr val="tx1"/>
                </a:solidFill>
                <a:latin typeface="Segoe UI Light" pitchFamily="34" charset="0"/>
              </a:rPr>
              <a:t>abokov</a:t>
            </a:r>
            <a:endParaRPr lang="en-US" sz="2800" b="1" u="sng" dirty="0">
              <a:solidFill>
                <a:schemeClr val="tx1"/>
              </a:solidFill>
              <a:latin typeface="Segoe UI Light" pitchFamily="34" charset="0"/>
            </a:endParaRPr>
          </a:p>
          <a:p>
            <a:pPr marL="460375" indent="-460375">
              <a:spcBef>
                <a:spcPct val="20000"/>
              </a:spcBef>
              <a:buSzPct val="80000"/>
              <a:buBlip>
                <a:blip r:embed="rId3"/>
              </a:buBlip>
            </a:pPr>
            <a:endParaRPr lang="ru-RU" dirty="0">
              <a:solidFill>
                <a:schemeClr val="tx1"/>
              </a:solidFill>
            </a:endParaRPr>
          </a:p>
          <a:p>
            <a:pPr lvl="1"/>
            <a:endParaRPr lang="en-US" dirty="0" smtClean="0">
              <a:solidFill>
                <a:schemeClr val="tx1"/>
              </a:solidFill>
            </a:endParaRPr>
          </a:p>
        </p:txBody>
      </p:sp>
      <p:pic>
        <p:nvPicPr>
          <p:cNvPr id="3" name="Рисунок 2"/>
          <p:cNvPicPr>
            <a:picLocks noGrp="1" noChangeAspect="1"/>
          </p:cNvPicPr>
          <p:nvPr>
            <p:ph type="pic" sz="quarter" idx="10"/>
          </p:nvPr>
        </p:nvPicPr>
        <p:blipFill>
          <a:blip r:embed="rId4">
            <a:extLst>
              <a:ext uri="{28A0092B-C50C-407E-A947-70E740481C1C}">
                <a14:useLocalDpi xmlns:a14="http://schemas.microsoft.com/office/drawing/2010/main" val="0"/>
              </a:ext>
            </a:extLst>
          </a:blip>
          <a:stretch>
            <a:fillRect/>
          </a:stretch>
        </p:blipFill>
        <p:spPr>
          <a:xfrm>
            <a:off x="3396000" y="2709000"/>
            <a:ext cx="2460000" cy="1845000"/>
          </a:xfrm>
        </p:spPr>
      </p:pic>
      <p:sp>
        <p:nvSpPr>
          <p:cNvPr id="13" name="Title 12"/>
          <p:cNvSpPr>
            <a:spLocks noGrp="1"/>
          </p:cNvSpPr>
          <p:nvPr>
            <p:ph type="title"/>
          </p:nvPr>
        </p:nvSpPr>
        <p:spPr>
          <a:xfrm>
            <a:off x="10073" y="186515"/>
            <a:ext cx="10297800" cy="720000"/>
          </a:xfrm>
        </p:spPr>
        <p:txBody>
          <a:bodyPr>
            <a:noAutofit/>
          </a:bodyPr>
          <a:lstStyle/>
          <a:p>
            <a:r>
              <a:rPr lang="ru-RU" sz="4400" b="1" dirty="0" smtClean="0">
                <a:solidFill>
                  <a:schemeClr val="tx1"/>
                </a:solidFill>
              </a:rPr>
              <a:t>Спасибо за внимание!</a:t>
            </a:r>
            <a:endParaRPr lang="ru-RU" sz="4400" b="1" dirty="0">
              <a:solidFill>
                <a:schemeClr val="tx1"/>
              </a:solidFill>
            </a:endParaRPr>
          </a:p>
        </p:txBody>
      </p:sp>
      <p:pic>
        <p:nvPicPr>
          <p:cNvPr id="15" name="Рисунок 3"/>
          <p:cNvPicPr>
            <a:picLocks noGrp="1" noChangeAspect="1"/>
          </p:cNvPicPr>
          <p:nvPr>
            <p:ph type="pic" sz="quarter" idx="10"/>
          </p:nvPr>
        </p:nvPicPr>
        <p:blipFill rotWithShape="1">
          <a:blip r:embed="rId5" cstate="email">
            <a:extLst>
              <a:ext uri="{28A0092B-C50C-407E-A947-70E740481C1C}">
                <a14:useLocalDpi xmlns:a14="http://schemas.microsoft.com/office/drawing/2010/main"/>
              </a:ext>
            </a:extLst>
          </a:blip>
          <a:srcRect l="42849" t="-131" r="7111" b="131"/>
          <a:stretch/>
        </p:blipFill>
        <p:spPr>
          <a:xfrm>
            <a:off x="6096000" y="0"/>
            <a:ext cx="6096000" cy="6858000"/>
          </a:xfrm>
        </p:spPr>
      </p:pic>
      <p:pic>
        <p:nvPicPr>
          <p:cNvPr id="20" name="Рисунок 3"/>
          <p:cNvPicPr>
            <a:picLocks noChangeAspect="1"/>
          </p:cNvPicPr>
          <p:nvPr/>
        </p:nvPicPr>
        <p:blipFill rotWithShape="1">
          <a:blip r:embed="rId5" cstate="email">
            <a:extLst>
              <a:ext uri="{28A0092B-C50C-407E-A947-70E740481C1C}">
                <a14:useLocalDpi xmlns:a14="http://schemas.microsoft.com/office/drawing/2010/main"/>
              </a:ext>
            </a:extLst>
          </a:blip>
          <a:srcRect l="42849" t="-131" r="7111" b="131"/>
          <a:stretch/>
        </p:blipFill>
        <p:spPr>
          <a:xfrm>
            <a:off x="6096000" y="0"/>
            <a:ext cx="6096000" cy="6858000"/>
          </a:xfrm>
          <a:prstGeom prst="rect">
            <a:avLst/>
          </a:prstGeom>
        </p:spPr>
      </p:pic>
    </p:spTree>
    <p:extLst>
      <p:ext uri="{BB962C8B-B14F-4D97-AF65-F5344CB8AC3E}">
        <p14:creationId xmlns:p14="http://schemas.microsoft.com/office/powerpoint/2010/main" val="16343658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376" y="1042987"/>
            <a:ext cx="7254875" cy="5441157"/>
          </a:xfrm>
          <a:prstGeom prst="rect">
            <a:avLst/>
          </a:prstGeom>
        </p:spPr>
      </p:pic>
    </p:spTree>
    <p:extLst>
      <p:ext uri="{BB962C8B-B14F-4D97-AF65-F5344CB8AC3E}">
        <p14:creationId xmlns:p14="http://schemas.microsoft.com/office/powerpoint/2010/main" val="407655032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086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5016000" y="3013982"/>
            <a:ext cx="5089174" cy="2148331"/>
          </a:xfrm>
          <a:prstGeom prst="rect">
            <a:avLst/>
          </a:prstGeom>
          <a:noFill/>
          <a:ln w="9525">
            <a:noFill/>
            <a:miter lim="800000"/>
            <a:headEnd/>
            <a:tailEnd/>
          </a:ln>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510" y="729000"/>
            <a:ext cx="5639154" cy="2193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000" y="729000"/>
            <a:ext cx="3291315" cy="2207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033" y="3013982"/>
            <a:ext cx="4534207" cy="2551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2"/>
          <p:cNvSpPr>
            <a:spLocks noGrp="1"/>
          </p:cNvSpPr>
          <p:nvPr>
            <p:ph type="title"/>
          </p:nvPr>
        </p:nvSpPr>
        <p:spPr>
          <a:xfrm>
            <a:off x="367215" y="308586"/>
            <a:ext cx="10654409" cy="653771"/>
          </a:xfrm>
        </p:spPr>
        <p:txBody>
          <a:bodyPr>
            <a:normAutofit fontScale="90000"/>
          </a:bodyPr>
          <a:lstStyle/>
          <a:p>
            <a:r>
              <a:rPr lang="en-US" dirty="0" smtClean="0"/>
              <a:t>Windows Azure - </a:t>
            </a:r>
            <a:r>
              <a:rPr lang="ru-RU" dirty="0" smtClean="0"/>
              <a:t>инфраструктура</a:t>
            </a:r>
            <a:br>
              <a:rPr lang="ru-RU" dirty="0" smtClean="0"/>
            </a:br>
            <a:endParaRPr lang="en-US" dirty="0"/>
          </a:p>
        </p:txBody>
      </p:sp>
      <p:sp>
        <p:nvSpPr>
          <p:cNvPr id="2" name="TextBox 1"/>
          <p:cNvSpPr txBox="1"/>
          <p:nvPr/>
        </p:nvSpPr>
        <p:spPr>
          <a:xfrm>
            <a:off x="425756" y="5656884"/>
            <a:ext cx="10170244" cy="1046418"/>
          </a:xfrm>
          <a:prstGeom prst="rect">
            <a:avLst/>
          </a:prstGeom>
          <a:noFill/>
        </p:spPr>
        <p:txBody>
          <a:bodyPr wrap="square" lIns="121899" tIns="60949" rIns="121899" bIns="60949" rtlCol="0">
            <a:spAutoFit/>
          </a:bodyPr>
          <a:lstStyle/>
          <a:p>
            <a:r>
              <a:rPr lang="ru-RU" sz="3200" dirty="0">
                <a:latin typeface="Segoe UI Light" pitchFamily="34" charset="0"/>
              </a:rPr>
              <a:t>Подробнее о </a:t>
            </a:r>
            <a:r>
              <a:rPr lang="ru-RU" sz="3200" dirty="0" smtClean="0">
                <a:latin typeface="Segoe UI Light" pitchFamily="34" charset="0"/>
              </a:rPr>
              <a:t>датацентрах </a:t>
            </a:r>
            <a:r>
              <a:rPr lang="en-US" sz="3200" dirty="0" smtClean="0">
                <a:latin typeface="Segoe UI Light" pitchFamily="34" charset="0"/>
              </a:rPr>
              <a:t>Azure:  </a:t>
            </a:r>
            <a:r>
              <a:rPr lang="en-US" sz="6000" b="1" dirty="0" smtClean="0">
                <a:latin typeface="Segoe UI Light" pitchFamily="34" charset="0"/>
                <a:hlinkClick r:id="rId6"/>
              </a:rPr>
              <a:t>ou.gs/</a:t>
            </a:r>
            <a:r>
              <a:rPr lang="en-US" sz="6000" b="1" dirty="0" err="1" smtClean="0">
                <a:latin typeface="Segoe UI Light" pitchFamily="34" charset="0"/>
                <a:hlinkClick r:id="rId6"/>
              </a:rPr>
              <a:t>wadc</a:t>
            </a:r>
            <a:endParaRPr lang="en-US" sz="4000" b="1" dirty="0">
              <a:latin typeface="Segoe UI Light" pitchFamily="34" charset="0"/>
            </a:endParaRPr>
          </a:p>
        </p:txBody>
      </p:sp>
    </p:spTree>
    <p:extLst>
      <p:ext uri="{BB962C8B-B14F-4D97-AF65-F5344CB8AC3E}">
        <p14:creationId xmlns:p14="http://schemas.microsoft.com/office/powerpoint/2010/main" val="14614247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0"/>
            <a:ext cx="11149013" cy="1495794"/>
          </a:xfrm>
        </p:spPr>
        <p:txBody>
          <a:bodyPr>
            <a:normAutofit fontScale="90000"/>
          </a:bodyPr>
          <a:lstStyle/>
          <a:p>
            <a:r>
              <a:rPr lang="ru-RU" dirty="0" smtClean="0"/>
              <a:t>Облачные сервисы</a:t>
            </a:r>
            <a:r>
              <a:rPr lang="en-US" dirty="0" smtClean="0"/>
              <a:t> – </a:t>
            </a:r>
            <a:r>
              <a:rPr lang="ru-RU" dirty="0" smtClean="0"/>
              <a:t>вычислительные ресурсы</a:t>
            </a:r>
            <a:endParaRPr lang="en-US" dirty="0"/>
          </a:p>
        </p:txBody>
      </p:sp>
      <p:sp>
        <p:nvSpPr>
          <p:cNvPr id="3" name="Content Placeholder 2"/>
          <p:cNvSpPr>
            <a:spLocks noGrp="1"/>
          </p:cNvSpPr>
          <p:nvPr>
            <p:ph type="body" sz="quarter" idx="10"/>
          </p:nvPr>
        </p:nvSpPr>
        <p:spPr>
          <a:xfrm>
            <a:off x="606045" y="2017003"/>
            <a:ext cx="11149013" cy="3836435"/>
          </a:xfrm>
        </p:spPr>
        <p:txBody>
          <a:bodyPr>
            <a:normAutofit fontScale="85000" lnSpcReduction="10000"/>
          </a:bodyPr>
          <a:lstStyle/>
          <a:p>
            <a:pPr marL="574675" indent="-571500">
              <a:lnSpc>
                <a:spcPct val="150000"/>
              </a:lnSpc>
              <a:buFont typeface="Wingdings" panose="05000000000000000000" pitchFamily="2" charset="2"/>
              <a:buChar char="§"/>
            </a:pPr>
            <a:r>
              <a:rPr lang="en-US" sz="3600" dirty="0">
                <a:solidFill>
                  <a:schemeClr val="tx2">
                    <a:lumMod val="60000"/>
                    <a:lumOff val="40000"/>
                    <a:alpha val="99000"/>
                  </a:schemeClr>
                </a:solidFill>
              </a:rPr>
              <a:t>Web Site – </a:t>
            </a:r>
            <a:r>
              <a:rPr lang="ru-RU" sz="3600" dirty="0">
                <a:solidFill>
                  <a:schemeClr val="tx2">
                    <a:lumMod val="60000"/>
                    <a:lumOff val="40000"/>
                    <a:alpha val="99000"/>
                  </a:schemeClr>
                </a:solidFill>
              </a:rPr>
              <a:t>размещение сайтов на популярных фреймворках</a:t>
            </a:r>
            <a:endParaRPr lang="en-US" sz="3600" dirty="0">
              <a:solidFill>
                <a:schemeClr val="tx2">
                  <a:lumMod val="60000"/>
                  <a:lumOff val="40000"/>
                  <a:alpha val="99000"/>
                </a:schemeClr>
              </a:solidFill>
            </a:endParaRPr>
          </a:p>
          <a:p>
            <a:pPr marL="574675" indent="-571500">
              <a:lnSpc>
                <a:spcPct val="150000"/>
              </a:lnSpc>
              <a:buFont typeface="Wingdings" panose="05000000000000000000" pitchFamily="2" charset="2"/>
              <a:buChar char="§"/>
            </a:pPr>
            <a:r>
              <a:rPr lang="en-US" sz="3600" dirty="0">
                <a:solidFill>
                  <a:schemeClr val="tx2">
                    <a:lumMod val="60000"/>
                    <a:lumOff val="40000"/>
                    <a:alpha val="99000"/>
                  </a:schemeClr>
                </a:solidFill>
              </a:rPr>
              <a:t>Virtual Machine</a:t>
            </a:r>
            <a:r>
              <a:rPr lang="ru-RU" sz="3600" dirty="0">
                <a:solidFill>
                  <a:schemeClr val="tx2">
                    <a:lumMod val="60000"/>
                    <a:lumOff val="40000"/>
                    <a:alpha val="99000"/>
                  </a:schemeClr>
                </a:solidFill>
              </a:rPr>
              <a:t> – </a:t>
            </a:r>
            <a:r>
              <a:rPr lang="en-US" sz="3600" dirty="0">
                <a:solidFill>
                  <a:schemeClr val="tx2">
                    <a:lumMod val="60000"/>
                    <a:lumOff val="40000"/>
                    <a:alpha val="99000"/>
                  </a:schemeClr>
                </a:solidFill>
              </a:rPr>
              <a:t>Windows Server, Linux</a:t>
            </a:r>
          </a:p>
          <a:p>
            <a:pPr marL="574675" indent="-571500">
              <a:lnSpc>
                <a:spcPct val="150000"/>
              </a:lnSpc>
              <a:buFont typeface="Wingdings" panose="05000000000000000000" pitchFamily="2" charset="2"/>
              <a:buChar char="§"/>
            </a:pPr>
            <a:r>
              <a:rPr lang="en-US" sz="3600" dirty="0">
                <a:solidFill>
                  <a:schemeClr val="tx2">
                    <a:lumMod val="60000"/>
                    <a:lumOff val="40000"/>
                    <a:alpha val="99000"/>
                  </a:schemeClr>
                </a:solidFill>
              </a:rPr>
              <a:t>Mobile Service – push-</a:t>
            </a:r>
            <a:r>
              <a:rPr lang="ru-RU" sz="3600" dirty="0">
                <a:solidFill>
                  <a:schemeClr val="tx2">
                    <a:lumMod val="60000"/>
                    <a:lumOff val="40000"/>
                    <a:alpha val="99000"/>
                  </a:schemeClr>
                </a:solidFill>
              </a:rPr>
              <a:t>нотификации, авторизация пользователей, обработка данных – </a:t>
            </a:r>
            <a:r>
              <a:rPr lang="en-US" sz="3600" dirty="0" err="1">
                <a:solidFill>
                  <a:schemeClr val="tx2">
                    <a:lumMod val="60000"/>
                    <a:lumOff val="40000"/>
                    <a:alpha val="99000"/>
                  </a:schemeClr>
                </a:solidFill>
              </a:rPr>
              <a:t>WinPhone</a:t>
            </a:r>
            <a:r>
              <a:rPr lang="en-US" sz="3600" dirty="0">
                <a:solidFill>
                  <a:schemeClr val="tx2">
                    <a:lumMod val="60000"/>
                    <a:lumOff val="40000"/>
                    <a:alpha val="99000"/>
                  </a:schemeClr>
                </a:solidFill>
              </a:rPr>
              <a:t>, </a:t>
            </a:r>
            <a:r>
              <a:rPr lang="en-US" sz="3600" dirty="0" err="1">
                <a:solidFill>
                  <a:schemeClr val="tx2">
                    <a:lumMod val="60000"/>
                    <a:lumOff val="40000"/>
                    <a:alpha val="99000"/>
                  </a:schemeClr>
                </a:solidFill>
              </a:rPr>
              <a:t>iOS</a:t>
            </a:r>
            <a:r>
              <a:rPr lang="en-US" sz="3600" dirty="0">
                <a:solidFill>
                  <a:schemeClr val="tx2">
                    <a:lumMod val="60000"/>
                    <a:lumOff val="40000"/>
                    <a:alpha val="99000"/>
                  </a:schemeClr>
                </a:solidFill>
              </a:rPr>
              <a:t>, Android, Windows Store</a:t>
            </a:r>
          </a:p>
          <a:p>
            <a:pPr marL="574675" indent="-571500">
              <a:lnSpc>
                <a:spcPct val="150000"/>
              </a:lnSpc>
              <a:buFont typeface="Wingdings" panose="05000000000000000000" pitchFamily="2" charset="2"/>
              <a:buChar char="§"/>
            </a:pPr>
            <a:r>
              <a:rPr lang="en-US" sz="3600" dirty="0">
                <a:solidFill>
                  <a:schemeClr val="tx2">
                    <a:lumMod val="60000"/>
                    <a:lumOff val="40000"/>
                    <a:alpha val="99000"/>
                  </a:schemeClr>
                </a:solidFill>
              </a:rPr>
              <a:t>Cloud Service</a:t>
            </a:r>
            <a:r>
              <a:rPr lang="ru-RU" sz="3600" dirty="0">
                <a:solidFill>
                  <a:schemeClr val="tx2">
                    <a:lumMod val="60000"/>
                    <a:lumOff val="40000"/>
                    <a:alpha val="99000"/>
                  </a:schemeClr>
                </a:solidFill>
              </a:rPr>
              <a:t> – размещение приложения в облаке</a:t>
            </a:r>
            <a:endParaRPr lang="en-US" sz="3600" dirty="0">
              <a:solidFill>
                <a:schemeClr val="tx2">
                  <a:lumMod val="60000"/>
                  <a:lumOff val="40000"/>
                  <a:alpha val="99000"/>
                </a:schemeClr>
              </a:solidFill>
            </a:endParaRPr>
          </a:p>
        </p:txBody>
      </p:sp>
    </p:spTree>
    <p:extLst>
      <p:ext uri="{BB962C8B-B14F-4D97-AF65-F5344CB8AC3E}">
        <p14:creationId xmlns:p14="http://schemas.microsoft.com/office/powerpoint/2010/main" val="89135478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000" y="9000"/>
            <a:ext cx="11149013" cy="1495794"/>
          </a:xfrm>
        </p:spPr>
        <p:txBody>
          <a:bodyPr>
            <a:normAutofit fontScale="90000"/>
          </a:bodyPr>
          <a:lstStyle/>
          <a:p>
            <a:r>
              <a:rPr lang="ru-RU" dirty="0" smtClean="0"/>
              <a:t>Облачные сервисы – работа с данными</a:t>
            </a:r>
            <a:endParaRPr lang="en-US" dirty="0"/>
          </a:p>
        </p:txBody>
      </p:sp>
      <p:sp>
        <p:nvSpPr>
          <p:cNvPr id="3" name="Content Placeholder 2"/>
          <p:cNvSpPr>
            <a:spLocks noGrp="1"/>
          </p:cNvSpPr>
          <p:nvPr>
            <p:ph type="body" sz="quarter" idx="10"/>
          </p:nvPr>
        </p:nvSpPr>
        <p:spPr>
          <a:xfrm>
            <a:off x="516000" y="1449373"/>
            <a:ext cx="11149013" cy="3951851"/>
          </a:xfrm>
        </p:spPr>
        <p:txBody>
          <a:bodyPr>
            <a:normAutofit fontScale="70000" lnSpcReduction="20000"/>
          </a:bodyPr>
          <a:lstStyle/>
          <a:p>
            <a:pPr marL="574675" indent="-571500">
              <a:lnSpc>
                <a:spcPct val="160000"/>
              </a:lnSpc>
              <a:buFont typeface="Wingdings" panose="05000000000000000000" pitchFamily="2" charset="2"/>
              <a:buChar char="§"/>
            </a:pPr>
            <a:r>
              <a:rPr lang="en-US" sz="3600" dirty="0">
                <a:solidFill>
                  <a:schemeClr val="tx2">
                    <a:lumMod val="60000"/>
                    <a:lumOff val="40000"/>
                    <a:alpha val="99000"/>
                  </a:schemeClr>
                </a:solidFill>
              </a:rPr>
              <a:t>SQL Azure – </a:t>
            </a:r>
            <a:r>
              <a:rPr lang="ru-RU" sz="3600" dirty="0">
                <a:solidFill>
                  <a:schemeClr val="tx2">
                    <a:lumMod val="60000"/>
                    <a:lumOff val="40000"/>
                    <a:alpha val="99000"/>
                  </a:schemeClr>
                </a:solidFill>
              </a:rPr>
              <a:t>реляционная база данных как сервис</a:t>
            </a:r>
            <a:endParaRPr lang="en-US" sz="3600" dirty="0">
              <a:solidFill>
                <a:schemeClr val="tx2">
                  <a:lumMod val="60000"/>
                  <a:lumOff val="40000"/>
                  <a:alpha val="99000"/>
                </a:schemeClr>
              </a:solidFill>
            </a:endParaRPr>
          </a:p>
          <a:p>
            <a:pPr marL="574675" indent="-571500">
              <a:lnSpc>
                <a:spcPct val="160000"/>
              </a:lnSpc>
              <a:buFont typeface="Wingdings" panose="05000000000000000000" pitchFamily="2" charset="2"/>
              <a:buChar char="§"/>
            </a:pPr>
            <a:r>
              <a:rPr lang="en-US" sz="3600" dirty="0">
                <a:solidFill>
                  <a:schemeClr val="tx2">
                    <a:lumMod val="60000"/>
                    <a:lumOff val="40000"/>
                    <a:alpha val="99000"/>
                  </a:schemeClr>
                </a:solidFill>
              </a:rPr>
              <a:t>Storage</a:t>
            </a:r>
            <a:r>
              <a:rPr lang="ru-RU" sz="3600" dirty="0">
                <a:solidFill>
                  <a:schemeClr val="tx2">
                    <a:lumMod val="60000"/>
                    <a:lumOff val="40000"/>
                    <a:alpha val="99000"/>
                  </a:schemeClr>
                </a:solidFill>
              </a:rPr>
              <a:t> – облачное хранилище ( блобы ) данных, с доступом по </a:t>
            </a:r>
            <a:r>
              <a:rPr lang="en-US" sz="3600" dirty="0">
                <a:solidFill>
                  <a:schemeClr val="tx2">
                    <a:lumMod val="60000"/>
                    <a:lumOff val="40000"/>
                    <a:alpha val="99000"/>
                  </a:schemeClr>
                </a:solidFill>
              </a:rPr>
              <a:t>HTTP/S</a:t>
            </a:r>
          </a:p>
          <a:p>
            <a:pPr marL="574675" indent="-571500">
              <a:lnSpc>
                <a:spcPct val="160000"/>
              </a:lnSpc>
              <a:buFont typeface="Wingdings" panose="05000000000000000000" pitchFamily="2" charset="2"/>
              <a:buChar char="§"/>
            </a:pPr>
            <a:r>
              <a:rPr lang="en-US" sz="3600" dirty="0">
                <a:solidFill>
                  <a:schemeClr val="tx2">
                    <a:lumMod val="60000"/>
                    <a:lumOff val="40000"/>
                    <a:alpha val="99000"/>
                  </a:schemeClr>
                </a:solidFill>
              </a:rPr>
              <a:t>HD Insight – </a:t>
            </a:r>
            <a:r>
              <a:rPr lang="en-US" sz="3600" dirty="0" err="1">
                <a:solidFill>
                  <a:schemeClr val="tx2">
                    <a:lumMod val="60000"/>
                    <a:lumOff val="40000"/>
                    <a:alpha val="99000"/>
                  </a:schemeClr>
                </a:solidFill>
              </a:rPr>
              <a:t>Hadoop</a:t>
            </a:r>
            <a:r>
              <a:rPr lang="en-US" sz="3600" dirty="0">
                <a:solidFill>
                  <a:schemeClr val="tx2">
                    <a:lumMod val="60000"/>
                    <a:lumOff val="40000"/>
                    <a:alpha val="99000"/>
                  </a:schemeClr>
                </a:solidFill>
              </a:rPr>
              <a:t> as a Service</a:t>
            </a:r>
          </a:p>
          <a:p>
            <a:pPr marL="574675" indent="-571500">
              <a:lnSpc>
                <a:spcPct val="160000"/>
              </a:lnSpc>
              <a:buFont typeface="Wingdings" panose="05000000000000000000" pitchFamily="2" charset="2"/>
              <a:buChar char="§"/>
            </a:pPr>
            <a:r>
              <a:rPr lang="en-US" sz="3600" dirty="0">
                <a:solidFill>
                  <a:schemeClr val="tx2">
                    <a:lumMod val="60000"/>
                    <a:lumOff val="40000"/>
                    <a:alpha val="99000"/>
                  </a:schemeClr>
                </a:solidFill>
              </a:rPr>
              <a:t>SQL Reporting – </a:t>
            </a:r>
            <a:r>
              <a:rPr lang="ru-RU" sz="3600" dirty="0">
                <a:solidFill>
                  <a:schemeClr val="tx2">
                    <a:lumMod val="60000"/>
                    <a:lumOff val="40000"/>
                    <a:alpha val="99000"/>
                  </a:schemeClr>
                </a:solidFill>
              </a:rPr>
              <a:t>генерация отчетов</a:t>
            </a:r>
            <a:endParaRPr lang="en-US" sz="3600" dirty="0">
              <a:solidFill>
                <a:schemeClr val="tx2">
                  <a:lumMod val="60000"/>
                  <a:lumOff val="40000"/>
                  <a:alpha val="99000"/>
                </a:schemeClr>
              </a:solidFill>
            </a:endParaRPr>
          </a:p>
          <a:p>
            <a:pPr marL="574675" indent="-571500">
              <a:lnSpc>
                <a:spcPct val="160000"/>
              </a:lnSpc>
              <a:buFont typeface="Wingdings" panose="05000000000000000000" pitchFamily="2" charset="2"/>
              <a:buChar char="§"/>
            </a:pPr>
            <a:r>
              <a:rPr lang="en-US" sz="3600" dirty="0">
                <a:solidFill>
                  <a:schemeClr val="tx2">
                    <a:lumMod val="60000"/>
                    <a:lumOff val="40000"/>
                    <a:alpha val="99000"/>
                  </a:schemeClr>
                </a:solidFill>
              </a:rPr>
              <a:t>Recovery services</a:t>
            </a:r>
            <a:r>
              <a:rPr lang="ru-RU" sz="3600" dirty="0">
                <a:solidFill>
                  <a:schemeClr val="tx2">
                    <a:lumMod val="60000"/>
                    <a:lumOff val="40000"/>
                    <a:alpha val="99000"/>
                  </a:schemeClr>
                </a:solidFill>
              </a:rPr>
              <a:t> – автоматическое бэкапирование образов серверов на базе </a:t>
            </a:r>
            <a:r>
              <a:rPr lang="en-US" sz="3600" dirty="0">
                <a:solidFill>
                  <a:schemeClr val="tx2">
                    <a:lumMod val="60000"/>
                    <a:lumOff val="40000"/>
                    <a:alpha val="99000"/>
                  </a:schemeClr>
                </a:solidFill>
              </a:rPr>
              <a:t>Windows Server</a:t>
            </a:r>
          </a:p>
        </p:txBody>
      </p:sp>
    </p:spTree>
    <p:extLst>
      <p:ext uri="{BB962C8B-B14F-4D97-AF65-F5344CB8AC3E}">
        <p14:creationId xmlns:p14="http://schemas.microsoft.com/office/powerpoint/2010/main" val="116689551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73" y="-24756"/>
            <a:ext cx="11149013" cy="1495794"/>
          </a:xfrm>
        </p:spPr>
        <p:txBody>
          <a:bodyPr>
            <a:normAutofit fontScale="90000"/>
          </a:bodyPr>
          <a:lstStyle/>
          <a:p>
            <a:r>
              <a:rPr lang="ru-RU" dirty="0" smtClean="0"/>
              <a:t>Облачные сервисы</a:t>
            </a:r>
            <a:r>
              <a:rPr lang="en-US" dirty="0" smtClean="0"/>
              <a:t> –</a:t>
            </a:r>
            <a:r>
              <a:rPr lang="ru-RU" dirty="0" smtClean="0"/>
              <a:t> приложения и сеть</a:t>
            </a:r>
            <a:endParaRPr lang="en-US" dirty="0"/>
          </a:p>
        </p:txBody>
      </p:sp>
      <p:sp>
        <p:nvSpPr>
          <p:cNvPr id="3" name="Content Placeholder 2"/>
          <p:cNvSpPr>
            <a:spLocks noGrp="1"/>
          </p:cNvSpPr>
          <p:nvPr>
            <p:ph type="body" sz="quarter" idx="10"/>
          </p:nvPr>
        </p:nvSpPr>
        <p:spPr>
          <a:xfrm>
            <a:off x="459018" y="909000"/>
            <a:ext cx="10435299" cy="4944605"/>
          </a:xfrm>
        </p:spPr>
        <p:txBody>
          <a:bodyPr>
            <a:normAutofit fontScale="92500"/>
          </a:bodyPr>
          <a:lstStyle/>
          <a:p>
            <a:pPr marL="574675" indent="-571500">
              <a:lnSpc>
                <a:spcPct val="220000"/>
              </a:lnSpc>
              <a:buFont typeface="Wingdings" panose="05000000000000000000" pitchFamily="2" charset="2"/>
              <a:buChar char="§"/>
            </a:pPr>
            <a:r>
              <a:rPr lang="en-US" sz="3600" dirty="0" smtClean="0">
                <a:solidFill>
                  <a:schemeClr val="tx2">
                    <a:lumMod val="60000"/>
                    <a:lumOff val="40000"/>
                    <a:alpha val="99000"/>
                  </a:schemeClr>
                </a:solidFill>
              </a:rPr>
              <a:t>Service </a:t>
            </a:r>
            <a:r>
              <a:rPr lang="en-US" sz="3600" dirty="0">
                <a:solidFill>
                  <a:schemeClr val="tx2">
                    <a:lumMod val="60000"/>
                    <a:lumOff val="40000"/>
                    <a:alpha val="99000"/>
                  </a:schemeClr>
                </a:solidFill>
              </a:rPr>
              <a:t>Bus</a:t>
            </a:r>
            <a:r>
              <a:rPr lang="ru-RU" sz="3600" dirty="0">
                <a:solidFill>
                  <a:schemeClr val="tx2">
                    <a:lumMod val="60000"/>
                    <a:lumOff val="40000"/>
                    <a:alpha val="99000"/>
                  </a:schemeClr>
                </a:solidFill>
              </a:rPr>
              <a:t> – защищенный обмен сообщениями</a:t>
            </a:r>
            <a:endParaRPr lang="en-US" sz="3600" dirty="0">
              <a:solidFill>
                <a:schemeClr val="tx2">
                  <a:lumMod val="60000"/>
                  <a:lumOff val="40000"/>
                  <a:alpha val="99000"/>
                </a:schemeClr>
              </a:solidFill>
            </a:endParaRPr>
          </a:p>
          <a:p>
            <a:pPr marL="574675" indent="-571500">
              <a:lnSpc>
                <a:spcPct val="220000"/>
              </a:lnSpc>
              <a:buFont typeface="Wingdings" panose="05000000000000000000" pitchFamily="2" charset="2"/>
              <a:buChar char="§"/>
            </a:pPr>
            <a:r>
              <a:rPr lang="en-US" sz="3600" dirty="0">
                <a:solidFill>
                  <a:schemeClr val="tx2">
                    <a:lumMod val="60000"/>
                    <a:lumOff val="40000"/>
                    <a:alpha val="99000"/>
                  </a:schemeClr>
                </a:solidFill>
              </a:rPr>
              <a:t>Media Service</a:t>
            </a:r>
            <a:r>
              <a:rPr lang="ru-RU" sz="3600" dirty="0">
                <a:solidFill>
                  <a:schemeClr val="tx2">
                    <a:lumMod val="60000"/>
                    <a:lumOff val="40000"/>
                    <a:alpha val="99000"/>
                  </a:schemeClr>
                </a:solidFill>
              </a:rPr>
              <a:t> – медиа сервисы и стриминг видео</a:t>
            </a:r>
            <a:endParaRPr lang="en-US" sz="3600" dirty="0">
              <a:solidFill>
                <a:schemeClr val="tx2">
                  <a:lumMod val="60000"/>
                  <a:lumOff val="40000"/>
                  <a:alpha val="99000"/>
                </a:schemeClr>
              </a:solidFill>
            </a:endParaRPr>
          </a:p>
          <a:p>
            <a:pPr marL="574675" indent="-571500">
              <a:lnSpc>
                <a:spcPct val="220000"/>
              </a:lnSpc>
              <a:buFont typeface="Wingdings" panose="05000000000000000000" pitchFamily="2" charset="2"/>
              <a:buChar char="§"/>
            </a:pPr>
            <a:r>
              <a:rPr lang="en-US" sz="3600" dirty="0">
                <a:solidFill>
                  <a:schemeClr val="tx2">
                    <a:lumMod val="60000"/>
                    <a:lumOff val="40000"/>
                    <a:alpha val="99000"/>
                  </a:schemeClr>
                </a:solidFill>
              </a:rPr>
              <a:t>Access control</a:t>
            </a:r>
            <a:r>
              <a:rPr lang="ru-RU" sz="3600" dirty="0">
                <a:solidFill>
                  <a:schemeClr val="tx2">
                    <a:lumMod val="60000"/>
                    <a:lumOff val="40000"/>
                    <a:alpha val="99000"/>
                  </a:schemeClr>
                </a:solidFill>
              </a:rPr>
              <a:t> – авторизация и аутентификация в облаке</a:t>
            </a:r>
            <a:endParaRPr lang="en-US" sz="3600" dirty="0">
              <a:solidFill>
                <a:schemeClr val="tx2">
                  <a:lumMod val="60000"/>
                  <a:lumOff val="40000"/>
                  <a:alpha val="99000"/>
                </a:schemeClr>
              </a:solidFill>
            </a:endParaRPr>
          </a:p>
          <a:p>
            <a:pPr marL="574675" indent="-571500">
              <a:lnSpc>
                <a:spcPct val="220000"/>
              </a:lnSpc>
              <a:buFont typeface="Wingdings" panose="05000000000000000000" pitchFamily="2" charset="2"/>
              <a:buChar char="§"/>
            </a:pPr>
            <a:r>
              <a:rPr lang="en-US" sz="3600" dirty="0">
                <a:solidFill>
                  <a:schemeClr val="tx2">
                    <a:lumMod val="60000"/>
                    <a:lumOff val="40000"/>
                    <a:alpha val="99000"/>
                  </a:schemeClr>
                </a:solidFill>
              </a:rPr>
              <a:t>VPN</a:t>
            </a:r>
            <a:r>
              <a:rPr lang="ru-RU" sz="3600" dirty="0">
                <a:solidFill>
                  <a:schemeClr val="tx2">
                    <a:lumMod val="60000"/>
                    <a:lumOff val="40000"/>
                    <a:alpha val="99000"/>
                  </a:schemeClr>
                </a:solidFill>
              </a:rPr>
              <a:t> – виртуальная частная сеть в облаке</a:t>
            </a:r>
            <a:endParaRPr lang="en-US" sz="3600" dirty="0">
              <a:solidFill>
                <a:schemeClr val="tx2">
                  <a:lumMod val="60000"/>
                  <a:lumOff val="40000"/>
                  <a:alpha val="99000"/>
                </a:schemeClr>
              </a:solidFill>
            </a:endParaRPr>
          </a:p>
        </p:txBody>
      </p:sp>
    </p:spTree>
    <p:extLst>
      <p:ext uri="{BB962C8B-B14F-4D97-AF65-F5344CB8AC3E}">
        <p14:creationId xmlns:p14="http://schemas.microsoft.com/office/powerpoint/2010/main" val="385357042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5716" y="76453"/>
            <a:ext cx="2889613" cy="2778474"/>
          </a:xfrm>
          <a:prstGeom prst="rect">
            <a:avLst/>
          </a:prstGeom>
        </p:spPr>
      </p:pic>
      <p:sp>
        <p:nvSpPr>
          <p:cNvPr id="9" name="Title 2"/>
          <p:cNvSpPr>
            <a:spLocks noGrp="1"/>
          </p:cNvSpPr>
          <p:nvPr>
            <p:ph type="title"/>
          </p:nvPr>
        </p:nvSpPr>
        <p:spPr>
          <a:xfrm>
            <a:off x="313114" y="308582"/>
            <a:ext cx="10654409" cy="653771"/>
          </a:xfrm>
        </p:spPr>
        <p:txBody>
          <a:bodyPr>
            <a:normAutofit fontScale="90000"/>
          </a:bodyPr>
          <a:lstStyle/>
          <a:p>
            <a:r>
              <a:rPr lang="en-US" dirty="0" smtClean="0"/>
              <a:t>Windows Azure –</a:t>
            </a:r>
            <a:r>
              <a:rPr lang="ru-RU" dirty="0" smtClean="0"/>
              <a:t> немного цифр</a:t>
            </a:r>
            <a:br>
              <a:rPr lang="ru-RU" dirty="0" smtClean="0"/>
            </a:br>
            <a:endParaRPr lang="en-US" dirty="0"/>
          </a:p>
        </p:txBody>
      </p:sp>
      <p:pic>
        <p:nvPicPr>
          <p:cNvPr id="14338" name="Picture 2" descr="Azure stored objec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967" y="1388731"/>
            <a:ext cx="5942052" cy="39243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a:xfrm>
            <a:off x="6456000" y="2529000"/>
            <a:ext cx="5279329" cy="4560608"/>
          </a:xfrm>
          <a:prstGeom prst="rect">
            <a:avLst/>
          </a:prstGeom>
        </p:spPr>
        <p:txBody>
          <a:bodyPr lIns="121883" tIns="60941" rIns="121883" bIns="60941">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ru-RU" sz="3200" dirty="0"/>
              <a:t>Облачное хранилище</a:t>
            </a:r>
            <a:r>
              <a:rPr lang="en-US" sz="3200" dirty="0"/>
              <a:t>:</a:t>
            </a:r>
            <a:endParaRPr lang="ru-RU" sz="3200" dirty="0"/>
          </a:p>
          <a:p>
            <a:pPr marL="761771" indent="-761771">
              <a:buFont typeface="Wingdings" panose="05000000000000000000" pitchFamily="2" charset="2"/>
              <a:buChar char="§"/>
            </a:pPr>
            <a:r>
              <a:rPr lang="ru-RU" sz="3200" dirty="0">
                <a:solidFill>
                  <a:schemeClr val="tx2">
                    <a:lumMod val="60000"/>
                    <a:lumOff val="40000"/>
                  </a:schemeClr>
                </a:solidFill>
              </a:rPr>
              <a:t>сейчас вмещает более 4 триллионов объектов в облачном хранилище</a:t>
            </a:r>
          </a:p>
          <a:p>
            <a:pPr marL="761771" indent="-761771">
              <a:buFont typeface="Wingdings" panose="05000000000000000000" pitchFamily="2" charset="2"/>
              <a:buChar char="§"/>
            </a:pPr>
            <a:r>
              <a:rPr lang="ru-RU" sz="3200" dirty="0">
                <a:solidFill>
                  <a:schemeClr val="tx2">
                    <a:lumMod val="60000"/>
                    <a:lumOff val="40000"/>
                  </a:schemeClr>
                </a:solidFill>
              </a:rPr>
              <a:t>270 000 обращений в среднем</a:t>
            </a:r>
          </a:p>
          <a:p>
            <a:pPr marL="761771" indent="-761771">
              <a:buFont typeface="Wingdings" panose="05000000000000000000" pitchFamily="2" charset="2"/>
              <a:buChar char="§"/>
            </a:pPr>
            <a:r>
              <a:rPr lang="ru-RU" sz="3200" dirty="0">
                <a:solidFill>
                  <a:schemeClr val="tx2">
                    <a:lumMod val="60000"/>
                    <a:lumOff val="40000"/>
                  </a:schemeClr>
                </a:solidFill>
              </a:rPr>
              <a:t>Пиковая нагрузка - 860 000 </a:t>
            </a:r>
            <a:r>
              <a:rPr lang="ru-RU" sz="3200" dirty="0" smtClean="0">
                <a:solidFill>
                  <a:schemeClr val="tx2">
                    <a:lumMod val="60000"/>
                    <a:lumOff val="40000"/>
                  </a:schemeClr>
                </a:solidFill>
              </a:rPr>
              <a:t>обращений</a:t>
            </a:r>
            <a:r>
              <a:rPr lang="en-US" sz="3200" dirty="0" smtClean="0">
                <a:solidFill>
                  <a:schemeClr val="tx2">
                    <a:lumMod val="60000"/>
                    <a:lumOff val="40000"/>
                  </a:schemeClr>
                </a:solidFill>
              </a:rPr>
              <a:t> </a:t>
            </a:r>
            <a:r>
              <a:rPr lang="ru-RU" sz="3200" dirty="0" smtClean="0">
                <a:solidFill>
                  <a:schemeClr val="tx2">
                    <a:lumMod val="60000"/>
                    <a:lumOff val="40000"/>
                  </a:schemeClr>
                </a:solidFill>
              </a:rPr>
              <a:t>в сек</a:t>
            </a:r>
            <a:endParaRPr lang="en-US" sz="3200" dirty="0">
              <a:solidFill>
                <a:schemeClr val="tx2">
                  <a:lumMod val="60000"/>
                  <a:lumOff val="40000"/>
                </a:schemeClr>
              </a:solidFill>
            </a:endParaRPr>
          </a:p>
          <a:p>
            <a:endParaRPr lang="ru-RU" sz="3200" dirty="0"/>
          </a:p>
          <a:p>
            <a:endParaRPr lang="ru-RU" sz="3200" dirty="0"/>
          </a:p>
          <a:p>
            <a:r>
              <a:rPr lang="ru-RU" sz="3200" dirty="0"/>
              <a:t/>
            </a:r>
            <a:br>
              <a:rPr lang="ru-RU" sz="3200" dirty="0"/>
            </a:br>
            <a:endParaRPr lang="en-US" sz="3200" dirty="0"/>
          </a:p>
        </p:txBody>
      </p:sp>
    </p:spTree>
    <p:extLst>
      <p:ext uri="{BB962C8B-B14F-4D97-AF65-F5344CB8AC3E}">
        <p14:creationId xmlns:p14="http://schemas.microsoft.com/office/powerpoint/2010/main" val="10892011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8" y="145752"/>
            <a:ext cx="11149013" cy="757131"/>
          </a:xfrm>
        </p:spPr>
        <p:txBody>
          <a:bodyPr/>
          <a:lstStyle/>
          <a:p>
            <a:r>
              <a:rPr lang="ru-RU" dirty="0" smtClean="0">
                <a:solidFill>
                  <a:schemeClr val="tx1">
                    <a:alpha val="99000"/>
                  </a:schemeClr>
                </a:solidFill>
              </a:rPr>
              <a:t>Виртуальные машины</a:t>
            </a:r>
            <a:endParaRPr lang="en-US" dirty="0">
              <a:solidFill>
                <a:schemeClr val="tx1">
                  <a:alpha val="99000"/>
                </a:schemeClr>
              </a:solidFill>
            </a:endParaRPr>
          </a:p>
        </p:txBody>
      </p:sp>
      <p:grpSp>
        <p:nvGrpSpPr>
          <p:cNvPr id="94" name="Group 93"/>
          <p:cNvGrpSpPr/>
          <p:nvPr/>
        </p:nvGrpSpPr>
        <p:grpSpPr>
          <a:xfrm>
            <a:off x="8277360" y="1997632"/>
            <a:ext cx="3392359" cy="1176991"/>
            <a:chOff x="9856662" y="1767348"/>
            <a:chExt cx="1828800" cy="1500909"/>
          </a:xfrm>
        </p:grpSpPr>
        <p:sp>
          <p:nvSpPr>
            <p:cNvPr id="40" name="Rounded Rectangle 39"/>
            <p:cNvSpPr/>
            <p:nvPr/>
          </p:nvSpPr>
          <p:spPr bwMode="auto">
            <a:xfrm>
              <a:off x="9856662" y="1868948"/>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7904"/>
              <a:r>
                <a:rPr lang="en-US" sz="2000" dirty="0">
                  <a:solidFill>
                    <a:srgbClr val="FFFFFF">
                      <a:alpha val="99000"/>
                    </a:srgbClr>
                  </a:solidFill>
                  <a:ea typeface="Segoe UI" pitchFamily="34" charset="0"/>
                  <a:cs typeface="Segoe UI" pitchFamily="34" charset="0"/>
                </a:rPr>
                <a:t> </a:t>
              </a:r>
            </a:p>
          </p:txBody>
        </p:sp>
        <p:sp>
          <p:nvSpPr>
            <p:cNvPr id="41" name="TextBox 40"/>
            <p:cNvSpPr txBox="1"/>
            <p:nvPr/>
          </p:nvSpPr>
          <p:spPr bwMode="invGray">
            <a:xfrm>
              <a:off x="9960076" y="1767348"/>
              <a:ext cx="1621970" cy="665252"/>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3285" fontAlgn="base">
                <a:lnSpc>
                  <a:spcPct val="90000"/>
                </a:lnSpc>
                <a:spcBef>
                  <a:spcPct val="0"/>
                </a:spcBef>
                <a:spcAft>
                  <a:spcPct val="0"/>
                </a:spcAft>
                <a:buClr>
                  <a:srgbClr val="FFC000"/>
                </a:buClr>
              </a:pPr>
              <a:r>
                <a:rPr lang="en-US" sz="2100" kern="0" spc="-51" dirty="0">
                  <a:solidFill>
                    <a:srgbClr val="FFFFFF">
                      <a:alpha val="99000"/>
                    </a:srgbClr>
                  </a:solidFill>
                  <a:latin typeface="Segoe UI Light" pitchFamily="34" charset="0"/>
                </a:rPr>
                <a:t>Memory Intensive – A7</a:t>
              </a:r>
            </a:p>
          </p:txBody>
        </p:sp>
        <p:sp>
          <p:nvSpPr>
            <p:cNvPr id="42" name="Rectangle 41"/>
            <p:cNvSpPr/>
            <p:nvPr/>
          </p:nvSpPr>
          <p:spPr>
            <a:xfrm>
              <a:off x="9888273" y="2541518"/>
              <a:ext cx="1765578" cy="241689"/>
            </a:xfrm>
            <a:prstGeom prst="rect">
              <a:avLst/>
            </a:prstGeom>
          </p:spPr>
          <p:txBody>
            <a:bodyPr wrap="square" anchor="ctr" anchorCtr="0">
              <a:noAutofit/>
            </a:bodyPr>
            <a:lstStyle/>
            <a:p>
              <a:pPr algn="ctr" defTabSz="1217956"/>
              <a:r>
                <a:rPr lang="en-US" sz="2100" i="1" kern="0" dirty="0">
                  <a:gradFill>
                    <a:gsLst>
                      <a:gs pos="0">
                        <a:srgbClr val="FFFFFF"/>
                      </a:gs>
                      <a:gs pos="50000">
                        <a:srgbClr val="FFFFFF"/>
                      </a:gs>
                    </a:gsLst>
                    <a:lin ang="10800000" scaled="0"/>
                  </a:gradFill>
                </a:rPr>
                <a:t>1.64/2.04/2.13</a:t>
              </a:r>
              <a:r>
                <a:rPr lang="en-US" sz="2100" b="1" kern="0" dirty="0">
                  <a:gradFill>
                    <a:gsLst>
                      <a:gs pos="0">
                        <a:srgbClr val="FFFFFF"/>
                      </a:gs>
                      <a:gs pos="50000">
                        <a:srgbClr val="FFFFFF"/>
                      </a:gs>
                    </a:gsLst>
                    <a:lin ang="10800000" scaled="0"/>
                  </a:gradFill>
                </a:rPr>
                <a:t> </a:t>
              </a:r>
            </a:p>
          </p:txBody>
        </p:sp>
        <p:cxnSp>
          <p:nvCxnSpPr>
            <p:cNvPr id="44" name="Straight Connector 43"/>
            <p:cNvCxnSpPr/>
            <p:nvPr/>
          </p:nvCxnSpPr>
          <p:spPr>
            <a:xfrm>
              <a:off x="10007267"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4237635" y="1885704"/>
            <a:ext cx="2474463" cy="1254661"/>
            <a:chOff x="7537773" y="1672962"/>
            <a:chExt cx="1832568" cy="1601650"/>
          </a:xfrm>
        </p:grpSpPr>
        <p:sp>
          <p:nvSpPr>
            <p:cNvPr id="45" name="Rounded Rectangle 44"/>
            <p:cNvSpPr/>
            <p:nvPr/>
          </p:nvSpPr>
          <p:spPr bwMode="auto">
            <a:xfrm>
              <a:off x="7541541" y="187530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7904"/>
              <a:r>
                <a:rPr lang="en-US" sz="2000" dirty="0">
                  <a:solidFill>
                    <a:srgbClr val="FFFFFF">
                      <a:alpha val="99000"/>
                    </a:srgbClr>
                  </a:solidFill>
                  <a:ea typeface="Segoe UI" pitchFamily="34" charset="0"/>
                  <a:cs typeface="Segoe UI" pitchFamily="34" charset="0"/>
                </a:rPr>
                <a:t> </a:t>
              </a:r>
            </a:p>
          </p:txBody>
        </p:sp>
        <p:sp>
          <p:nvSpPr>
            <p:cNvPr id="46" name="TextBox 45"/>
            <p:cNvSpPr txBox="1"/>
            <p:nvPr/>
          </p:nvSpPr>
          <p:spPr bwMode="invGray">
            <a:xfrm>
              <a:off x="7588366" y="1672962"/>
              <a:ext cx="1668852" cy="789720"/>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3285" fontAlgn="base">
                <a:lnSpc>
                  <a:spcPct val="90000"/>
                </a:lnSpc>
                <a:spcBef>
                  <a:spcPct val="0"/>
                </a:spcBef>
                <a:spcAft>
                  <a:spcPct val="0"/>
                </a:spcAft>
                <a:buClr>
                  <a:srgbClr val="FFC000"/>
                </a:buClr>
              </a:pPr>
              <a:r>
                <a:rPr lang="en-US" sz="2100" kern="0" spc="-51" dirty="0">
                  <a:solidFill>
                    <a:srgbClr val="FFFFFF">
                      <a:alpha val="99000"/>
                    </a:srgbClr>
                  </a:solidFill>
                  <a:latin typeface="Segoe UI Light" pitchFamily="34" charset="0"/>
                </a:rPr>
                <a:t>Large – A3</a:t>
              </a:r>
              <a:r>
                <a:rPr lang="en-US" sz="2800" kern="0" spc="-51" dirty="0">
                  <a:solidFill>
                    <a:srgbClr val="FFFFFF">
                      <a:alpha val="99000"/>
                    </a:srgbClr>
                  </a:solidFill>
                  <a:latin typeface="Segoe UI Light" pitchFamily="34" charset="0"/>
                </a:rPr>
                <a:t> </a:t>
              </a:r>
            </a:p>
          </p:txBody>
        </p:sp>
        <p:sp>
          <p:nvSpPr>
            <p:cNvPr id="47" name="Rectangle 46"/>
            <p:cNvSpPr/>
            <p:nvPr/>
          </p:nvSpPr>
          <p:spPr>
            <a:xfrm>
              <a:off x="7537773" y="2538061"/>
              <a:ext cx="1778440" cy="241688"/>
            </a:xfrm>
            <a:prstGeom prst="rect">
              <a:avLst/>
            </a:prstGeom>
          </p:spPr>
          <p:txBody>
            <a:bodyPr wrap="square" anchor="ctr" anchorCtr="0">
              <a:noAutofit/>
            </a:bodyPr>
            <a:lstStyle/>
            <a:p>
              <a:pPr algn="ctr" defTabSz="1217956"/>
              <a:r>
                <a:rPr lang="en-US" sz="2100" i="1" kern="0" dirty="0">
                  <a:gradFill>
                    <a:gsLst>
                      <a:gs pos="0">
                        <a:srgbClr val="FFFFFF"/>
                      </a:gs>
                      <a:gs pos="50000">
                        <a:srgbClr val="FFFFFF"/>
                      </a:gs>
                    </a:gsLst>
                    <a:lin ang="10800000" scaled="0"/>
                  </a:gradFill>
                </a:rPr>
                <a:t>0.24/0.</a:t>
              </a:r>
              <a:r>
                <a:rPr lang="ru-RU" sz="2100" i="1" kern="0" dirty="0">
                  <a:gradFill>
                    <a:gsLst>
                      <a:gs pos="0">
                        <a:srgbClr val="FFFFFF"/>
                      </a:gs>
                      <a:gs pos="50000">
                        <a:srgbClr val="FFFFFF"/>
                      </a:gs>
                    </a:gsLst>
                    <a:lin ang="10800000" scaled="0"/>
                  </a:gradFill>
                </a:rPr>
                <a:t>3</a:t>
              </a:r>
              <a:r>
                <a:rPr lang="en-US" sz="2100" i="1" kern="0" dirty="0">
                  <a:gradFill>
                    <a:gsLst>
                      <a:gs pos="0">
                        <a:srgbClr val="FFFFFF"/>
                      </a:gs>
                      <a:gs pos="50000">
                        <a:srgbClr val="FFFFFF"/>
                      </a:gs>
                    </a:gsLst>
                    <a:lin ang="10800000" scaled="0"/>
                  </a:gradFill>
                </a:rPr>
                <a:t>6/0.4</a:t>
              </a:r>
              <a:r>
                <a:rPr lang="en-US" sz="2100" b="1" kern="0" dirty="0">
                  <a:gradFill>
                    <a:gsLst>
                      <a:gs pos="0">
                        <a:srgbClr val="FFFFFF"/>
                      </a:gs>
                      <a:gs pos="50000">
                        <a:srgbClr val="FFFFFF"/>
                      </a:gs>
                    </a:gsLst>
                    <a:lin ang="10800000" scaled="0"/>
                  </a:gradFill>
                </a:rPr>
                <a:t> </a:t>
              </a:r>
            </a:p>
          </p:txBody>
        </p:sp>
        <p:cxnSp>
          <p:nvCxnSpPr>
            <p:cNvPr id="49" name="Straight Connector 48"/>
            <p:cNvCxnSpPr/>
            <p:nvPr/>
          </p:nvCxnSpPr>
          <p:spPr>
            <a:xfrm>
              <a:off x="7657521" y="2417940"/>
              <a:ext cx="1554479" cy="2381"/>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4251457" y="3308445"/>
            <a:ext cx="2394707" cy="2072640"/>
            <a:chOff x="7433126" y="4150626"/>
            <a:chExt cx="1828800" cy="2072640"/>
          </a:xfrm>
        </p:grpSpPr>
        <p:sp>
          <p:nvSpPr>
            <p:cNvPr id="23" name="Rounded Rectangle 22"/>
            <p:cNvSpPr/>
            <p:nvPr/>
          </p:nvSpPr>
          <p:spPr bwMode="auto">
            <a:xfrm>
              <a:off x="7433126" y="4150626"/>
              <a:ext cx="1828800" cy="2072640"/>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7904"/>
              <a:r>
                <a:rPr lang="en-US" altLang="zh-CN" sz="2000" dirty="0">
                  <a:solidFill>
                    <a:srgbClr val="FFFFFF">
                      <a:alpha val="99000"/>
                    </a:srgbClr>
                  </a:solidFill>
                  <a:ea typeface="Segoe UI" pitchFamily="34" charset="0"/>
                  <a:cs typeface="Segoe UI" pitchFamily="34" charset="0"/>
                </a:rPr>
                <a:t> </a:t>
              </a:r>
            </a:p>
          </p:txBody>
        </p:sp>
        <p:sp>
          <p:nvSpPr>
            <p:cNvPr id="25" name="Rectangle 24"/>
            <p:cNvSpPr/>
            <p:nvPr/>
          </p:nvSpPr>
          <p:spPr>
            <a:xfrm>
              <a:off x="7490007" y="4239529"/>
              <a:ext cx="1620990" cy="375187"/>
            </a:xfrm>
            <a:prstGeom prst="rect">
              <a:avLst/>
            </a:prstGeom>
          </p:spPr>
          <p:txBody>
            <a:bodyPr wrap="square" anchor="ctr" anchorCtr="0">
              <a:noAutofit/>
            </a:bodyPr>
            <a:lstStyle/>
            <a:p>
              <a:pPr algn="ctr" defTabSz="1217956"/>
              <a:r>
                <a:rPr lang="en-US" sz="2000" b="1" kern="0" dirty="0">
                  <a:gradFill>
                    <a:gsLst>
                      <a:gs pos="0">
                        <a:srgbClr val="FFFFFF"/>
                      </a:gs>
                      <a:gs pos="50000">
                        <a:srgbClr val="FFFFFF"/>
                      </a:gs>
                    </a:gsLst>
                    <a:lin ang="10800000" scaled="0"/>
                  </a:gradFill>
                </a:rPr>
                <a:t>4</a:t>
              </a:r>
              <a:r>
                <a:rPr lang="ru-RU" sz="2000" b="1" kern="0" dirty="0">
                  <a:gradFill>
                    <a:gsLst>
                      <a:gs pos="0">
                        <a:srgbClr val="FFFFFF"/>
                      </a:gs>
                      <a:gs pos="50000">
                        <a:srgbClr val="FFFFFF"/>
                      </a:gs>
                    </a:gsLst>
                    <a:lin ang="10800000" scaled="0"/>
                  </a:gradFill>
                </a:rPr>
                <a:t> ядра</a:t>
              </a:r>
              <a:r>
                <a:rPr lang="en-US" sz="2000" b="1" kern="0" dirty="0">
                  <a:gradFill>
                    <a:gsLst>
                      <a:gs pos="0">
                        <a:srgbClr val="FFFFFF"/>
                      </a:gs>
                      <a:gs pos="50000">
                        <a:srgbClr val="FFFFFF"/>
                      </a:gs>
                    </a:gsLst>
                    <a:lin ang="10800000" scaled="0"/>
                  </a:gradFill>
                </a:rPr>
                <a:t> x 1.6Ghz </a:t>
              </a:r>
            </a:p>
          </p:txBody>
        </p:sp>
        <p:sp>
          <p:nvSpPr>
            <p:cNvPr id="27" name="Rectangle 26"/>
            <p:cNvSpPr/>
            <p:nvPr/>
          </p:nvSpPr>
          <p:spPr>
            <a:xfrm>
              <a:off x="7561115" y="5102577"/>
              <a:ext cx="1561996" cy="375187"/>
            </a:xfrm>
            <a:prstGeom prst="rect">
              <a:avLst/>
            </a:prstGeom>
          </p:spPr>
          <p:txBody>
            <a:bodyPr wrap="square" anchor="ctr" anchorCtr="0">
              <a:noAutofit/>
            </a:bodyPr>
            <a:lstStyle/>
            <a:p>
              <a:pPr algn="ctr" defTabSz="1217956"/>
              <a:r>
                <a:rPr lang="en-US" sz="1600" b="1" kern="0" dirty="0">
                  <a:solidFill>
                    <a:srgbClr val="FFFFFF">
                      <a:alpha val="99000"/>
                    </a:srgbClr>
                  </a:solidFill>
                </a:rPr>
                <a:t>7.0 GB memory</a:t>
              </a:r>
              <a:endParaRPr lang="ru-RU" sz="1600" b="1" kern="0" dirty="0">
                <a:solidFill>
                  <a:srgbClr val="FFFFFF">
                    <a:alpha val="99000"/>
                  </a:srgbClr>
                </a:solidFill>
              </a:endParaRPr>
            </a:p>
            <a:p>
              <a:pPr algn="ctr" defTabSz="1217956"/>
              <a:r>
                <a:rPr lang="en-US" sz="1600" b="1" kern="0" dirty="0">
                  <a:solidFill>
                    <a:srgbClr val="FFFFFF">
                      <a:alpha val="99000"/>
                    </a:srgbClr>
                  </a:solidFill>
                </a:rPr>
                <a:t>1000 GB storage</a:t>
              </a:r>
            </a:p>
            <a:p>
              <a:pPr algn="ctr" defTabSz="1217956"/>
              <a:r>
                <a:rPr lang="en-US" sz="1600" b="1" kern="0" dirty="0">
                  <a:solidFill>
                    <a:srgbClr val="FFFFFF">
                      <a:alpha val="99000"/>
                    </a:srgbClr>
                  </a:solidFill>
                </a:rPr>
                <a:t>400 Mbps network</a:t>
              </a:r>
            </a:p>
          </p:txBody>
        </p:sp>
      </p:grpSp>
      <p:grpSp>
        <p:nvGrpSpPr>
          <p:cNvPr id="89" name="Group 88"/>
          <p:cNvGrpSpPr/>
          <p:nvPr/>
        </p:nvGrpSpPr>
        <p:grpSpPr>
          <a:xfrm>
            <a:off x="8277359" y="3437445"/>
            <a:ext cx="3392359" cy="2066476"/>
            <a:chOff x="9842520" y="4149408"/>
            <a:chExt cx="1828800" cy="2066476"/>
          </a:xfrm>
        </p:grpSpPr>
        <p:sp>
          <p:nvSpPr>
            <p:cNvPr id="50" name="Rounded Rectangle 49"/>
            <p:cNvSpPr/>
            <p:nvPr/>
          </p:nvSpPr>
          <p:spPr bwMode="auto">
            <a:xfrm>
              <a:off x="9842520" y="4149408"/>
              <a:ext cx="1828800" cy="2066476"/>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7904"/>
              <a:r>
                <a:rPr lang="en-US" altLang="zh-CN" sz="2000" dirty="0">
                  <a:solidFill>
                    <a:srgbClr val="FFFFFF">
                      <a:alpha val="99000"/>
                    </a:srgbClr>
                  </a:solidFill>
                  <a:ea typeface="Segoe UI" pitchFamily="34" charset="0"/>
                  <a:cs typeface="Segoe UI" pitchFamily="34" charset="0"/>
                </a:rPr>
                <a:t> </a:t>
              </a:r>
            </a:p>
          </p:txBody>
        </p:sp>
        <p:sp>
          <p:nvSpPr>
            <p:cNvPr id="52" name="Rectangle 51"/>
            <p:cNvSpPr/>
            <p:nvPr/>
          </p:nvSpPr>
          <p:spPr>
            <a:xfrm>
              <a:off x="10004929" y="4179625"/>
              <a:ext cx="1562976" cy="375187"/>
            </a:xfrm>
            <a:prstGeom prst="rect">
              <a:avLst/>
            </a:prstGeom>
          </p:spPr>
          <p:txBody>
            <a:bodyPr wrap="square" anchor="ctr" anchorCtr="0">
              <a:noAutofit/>
            </a:bodyPr>
            <a:lstStyle/>
            <a:p>
              <a:pPr algn="ctr" defTabSz="1217956"/>
              <a:r>
                <a:rPr lang="en-US" sz="2800" b="1" kern="0" dirty="0">
                  <a:gradFill>
                    <a:gsLst>
                      <a:gs pos="0">
                        <a:srgbClr val="FFFFFF"/>
                      </a:gs>
                      <a:gs pos="50000">
                        <a:srgbClr val="FFFFFF"/>
                      </a:gs>
                    </a:gsLst>
                    <a:lin ang="10800000" scaled="0"/>
                  </a:gradFill>
                </a:rPr>
                <a:t>8 </a:t>
              </a:r>
              <a:r>
                <a:rPr lang="ru-RU" sz="2800" b="1" kern="0" dirty="0">
                  <a:gradFill>
                    <a:gsLst>
                      <a:gs pos="0">
                        <a:srgbClr val="FFFFFF"/>
                      </a:gs>
                      <a:gs pos="50000">
                        <a:srgbClr val="FFFFFF"/>
                      </a:gs>
                    </a:gsLst>
                    <a:lin ang="10800000" scaled="0"/>
                  </a:gradFill>
                </a:rPr>
                <a:t>ядер </a:t>
              </a:r>
              <a:r>
                <a:rPr lang="en-US" sz="2800" b="1" kern="0" dirty="0">
                  <a:gradFill>
                    <a:gsLst>
                      <a:gs pos="0">
                        <a:srgbClr val="FFFFFF"/>
                      </a:gs>
                      <a:gs pos="50000">
                        <a:srgbClr val="FFFFFF"/>
                      </a:gs>
                    </a:gsLst>
                    <a:lin ang="10800000" scaled="0"/>
                  </a:gradFill>
                </a:rPr>
                <a:t>x 1.6Ghz</a:t>
              </a:r>
            </a:p>
          </p:txBody>
        </p:sp>
        <p:sp>
          <p:nvSpPr>
            <p:cNvPr id="54" name="Rectangle 53"/>
            <p:cNvSpPr/>
            <p:nvPr/>
          </p:nvSpPr>
          <p:spPr>
            <a:xfrm>
              <a:off x="9948083" y="5113561"/>
              <a:ext cx="1621970" cy="375187"/>
            </a:xfrm>
            <a:prstGeom prst="rect">
              <a:avLst/>
            </a:prstGeom>
          </p:spPr>
          <p:txBody>
            <a:bodyPr wrap="square" anchor="ctr" anchorCtr="0">
              <a:noAutofit/>
            </a:bodyPr>
            <a:lstStyle/>
            <a:p>
              <a:pPr algn="ctr" defTabSz="1217956"/>
              <a:r>
                <a:rPr lang="en-US" sz="2000" b="1" kern="0" dirty="0">
                  <a:solidFill>
                    <a:srgbClr val="FFFFFF">
                      <a:alpha val="99000"/>
                    </a:srgbClr>
                  </a:solidFill>
                </a:rPr>
                <a:t>56 GB memory</a:t>
              </a:r>
            </a:p>
            <a:p>
              <a:pPr algn="ctr" defTabSz="1217956"/>
              <a:r>
                <a:rPr lang="en-US" sz="2000" b="1" kern="0" dirty="0">
                  <a:solidFill>
                    <a:srgbClr val="FFFFFF">
                      <a:alpha val="99000"/>
                    </a:srgbClr>
                  </a:solidFill>
                </a:rPr>
                <a:t>6050 GB </a:t>
              </a:r>
            </a:p>
            <a:p>
              <a:pPr algn="ctr" defTabSz="1217956"/>
              <a:r>
                <a:rPr lang="en-US" sz="2000" b="1" kern="0" dirty="0">
                  <a:solidFill>
                    <a:srgbClr val="FFFFFF">
                      <a:alpha val="99000"/>
                    </a:srgbClr>
                  </a:solidFill>
                </a:rPr>
                <a:t>2000 Mbps network</a:t>
              </a:r>
            </a:p>
            <a:p>
              <a:pPr algn="ctr" defTabSz="1217956"/>
              <a:endParaRPr lang="en-US" sz="1300" b="1" kern="0" dirty="0">
                <a:solidFill>
                  <a:srgbClr val="FFFFFF">
                    <a:alpha val="99000"/>
                  </a:srgbClr>
                </a:solidFill>
              </a:endParaRPr>
            </a:p>
          </p:txBody>
        </p:sp>
      </p:grpSp>
      <p:grpSp>
        <p:nvGrpSpPr>
          <p:cNvPr id="91" name="Group 90"/>
          <p:cNvGrpSpPr/>
          <p:nvPr/>
        </p:nvGrpSpPr>
        <p:grpSpPr>
          <a:xfrm>
            <a:off x="340221" y="1933012"/>
            <a:ext cx="2422490" cy="1176995"/>
            <a:chOff x="511464" y="1767349"/>
            <a:chExt cx="1828800" cy="1507633"/>
          </a:xfrm>
        </p:grpSpPr>
        <p:sp>
          <p:nvSpPr>
            <p:cNvPr id="62" name="Rounded Rectangle 61"/>
            <p:cNvSpPr/>
            <p:nvPr/>
          </p:nvSpPr>
          <p:spPr bwMode="auto">
            <a:xfrm>
              <a:off x="5114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7904"/>
              <a:r>
                <a:rPr lang="en-US" sz="2000" dirty="0">
                  <a:solidFill>
                    <a:srgbClr val="FFFFFF">
                      <a:alpha val="99000"/>
                    </a:srgbClr>
                  </a:solidFill>
                  <a:ea typeface="Segoe UI" pitchFamily="34" charset="0"/>
                  <a:cs typeface="Segoe UI" pitchFamily="34" charset="0"/>
                </a:rPr>
                <a:t> </a:t>
              </a:r>
            </a:p>
          </p:txBody>
        </p:sp>
        <p:sp>
          <p:nvSpPr>
            <p:cNvPr id="64" name="Rectangle 63"/>
            <p:cNvSpPr/>
            <p:nvPr/>
          </p:nvSpPr>
          <p:spPr>
            <a:xfrm>
              <a:off x="557883" y="2541519"/>
              <a:ext cx="1735962" cy="241689"/>
            </a:xfrm>
            <a:prstGeom prst="rect">
              <a:avLst/>
            </a:prstGeom>
          </p:spPr>
          <p:txBody>
            <a:bodyPr wrap="square" anchor="ctr" anchorCtr="0">
              <a:noAutofit/>
            </a:bodyPr>
            <a:lstStyle/>
            <a:p>
              <a:pPr algn="ctr" defTabSz="1217956"/>
              <a:r>
                <a:rPr lang="en-US" sz="2100" i="1" kern="0" dirty="0">
                  <a:gradFill>
                    <a:gsLst>
                      <a:gs pos="0">
                        <a:srgbClr val="FFFFFF"/>
                      </a:gs>
                      <a:gs pos="50000">
                        <a:srgbClr val="FFFFFF"/>
                      </a:gs>
                    </a:gsLst>
                    <a:lin ang="10800000" scaled="0"/>
                  </a:gradFill>
                </a:rPr>
                <a:t>0.0</a:t>
              </a:r>
              <a:r>
                <a:rPr lang="ru-RU" sz="2100" i="1" kern="0" dirty="0">
                  <a:gradFill>
                    <a:gsLst>
                      <a:gs pos="0">
                        <a:srgbClr val="FFFFFF"/>
                      </a:gs>
                      <a:gs pos="50000">
                        <a:srgbClr val="FFFFFF"/>
                      </a:gs>
                    </a:gsLst>
                    <a:lin ang="10800000" scaled="0"/>
                  </a:gradFill>
                </a:rPr>
                <a:t>2</a:t>
              </a:r>
              <a:r>
                <a:rPr lang="en-US" sz="2100" i="1" kern="0" dirty="0">
                  <a:gradFill>
                    <a:gsLst>
                      <a:gs pos="0">
                        <a:srgbClr val="FFFFFF"/>
                      </a:gs>
                      <a:gs pos="50000">
                        <a:srgbClr val="FFFFFF"/>
                      </a:gs>
                    </a:gsLst>
                    <a:lin ang="10800000" scaled="0"/>
                  </a:gradFill>
                </a:rPr>
                <a:t>/ /0.06</a:t>
              </a:r>
              <a:r>
                <a:rPr lang="en-US" sz="2100" b="1" kern="0" dirty="0">
                  <a:gradFill>
                    <a:gsLst>
                      <a:gs pos="0">
                        <a:srgbClr val="FFFFFF"/>
                      </a:gs>
                      <a:gs pos="50000">
                        <a:srgbClr val="FFFFFF"/>
                      </a:gs>
                    </a:gsLst>
                    <a:lin ang="10800000" scaled="0"/>
                  </a:gradFill>
                </a:rPr>
                <a:t> </a:t>
              </a:r>
            </a:p>
          </p:txBody>
        </p:sp>
        <p:cxnSp>
          <p:nvCxnSpPr>
            <p:cNvPr id="66" name="Straight Connector 65"/>
            <p:cNvCxnSpPr/>
            <p:nvPr/>
          </p:nvCxnSpPr>
          <p:spPr>
            <a:xfrm>
              <a:off x="648624" y="2422552"/>
              <a:ext cx="1554480" cy="2383"/>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bwMode="invGray">
            <a:xfrm>
              <a:off x="550980" y="1767349"/>
              <a:ext cx="1749769" cy="668230"/>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3285" fontAlgn="base">
                <a:lnSpc>
                  <a:spcPct val="90000"/>
                </a:lnSpc>
                <a:spcBef>
                  <a:spcPct val="0"/>
                </a:spcBef>
                <a:spcAft>
                  <a:spcPct val="0"/>
                </a:spcAft>
                <a:buClr>
                  <a:srgbClr val="FFC000"/>
                </a:buClr>
              </a:pPr>
              <a:r>
                <a:rPr lang="en-US" sz="2100" kern="0" spc="-51" dirty="0">
                  <a:solidFill>
                    <a:srgbClr val="FFFFFF">
                      <a:alpha val="99000"/>
                    </a:srgbClr>
                  </a:solidFill>
                  <a:latin typeface="Segoe UI Light" pitchFamily="34" charset="0"/>
                </a:rPr>
                <a:t>Extra Small – A0 </a:t>
              </a:r>
            </a:p>
          </p:txBody>
        </p:sp>
      </p:grpSp>
      <p:grpSp>
        <p:nvGrpSpPr>
          <p:cNvPr id="85" name="Group 84"/>
          <p:cNvGrpSpPr/>
          <p:nvPr/>
        </p:nvGrpSpPr>
        <p:grpSpPr>
          <a:xfrm>
            <a:off x="349805" y="3304743"/>
            <a:ext cx="2395296" cy="2069647"/>
            <a:chOff x="497805" y="4151603"/>
            <a:chExt cx="1828800" cy="2069647"/>
          </a:xfrm>
        </p:grpSpPr>
        <p:sp>
          <p:nvSpPr>
            <p:cNvPr id="72" name="Rounded Rectangle 71"/>
            <p:cNvSpPr/>
            <p:nvPr/>
          </p:nvSpPr>
          <p:spPr bwMode="auto">
            <a:xfrm>
              <a:off x="497805" y="4151603"/>
              <a:ext cx="1828800" cy="2069647"/>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7904"/>
              <a:r>
                <a:rPr lang="en-US" altLang="zh-CN" sz="2000" dirty="0">
                  <a:solidFill>
                    <a:srgbClr val="FFFFFF">
                      <a:alpha val="99000"/>
                    </a:srgbClr>
                  </a:solidFill>
                  <a:ea typeface="Segoe UI" pitchFamily="34" charset="0"/>
                  <a:cs typeface="Segoe UI" pitchFamily="34" charset="0"/>
                </a:rPr>
                <a:t> </a:t>
              </a:r>
            </a:p>
          </p:txBody>
        </p:sp>
        <p:sp>
          <p:nvSpPr>
            <p:cNvPr id="74" name="Rectangle 73"/>
            <p:cNvSpPr/>
            <p:nvPr/>
          </p:nvSpPr>
          <p:spPr>
            <a:xfrm>
              <a:off x="606146" y="4380370"/>
              <a:ext cx="1612118" cy="375187"/>
            </a:xfrm>
            <a:prstGeom prst="rect">
              <a:avLst/>
            </a:prstGeom>
          </p:spPr>
          <p:txBody>
            <a:bodyPr wrap="square" anchor="ctr" anchorCtr="0">
              <a:noAutofit/>
            </a:bodyPr>
            <a:lstStyle/>
            <a:p>
              <a:pPr algn="ctr" defTabSz="1217956"/>
              <a:r>
                <a:rPr lang="en-US" sz="2000" b="1" kern="0" dirty="0">
                  <a:gradFill>
                    <a:gsLst>
                      <a:gs pos="0">
                        <a:srgbClr val="FFFFFF"/>
                      </a:gs>
                      <a:gs pos="50000">
                        <a:srgbClr val="FFFFFF"/>
                      </a:gs>
                    </a:gsLst>
                    <a:lin ang="10800000" scaled="0"/>
                  </a:gradFill>
                </a:rPr>
                <a:t>1 x 1.0Ghz</a:t>
              </a:r>
              <a:endParaRPr lang="ru-RU" sz="2000" b="1" kern="0" dirty="0">
                <a:gradFill>
                  <a:gsLst>
                    <a:gs pos="0">
                      <a:srgbClr val="FFFFFF"/>
                    </a:gs>
                    <a:gs pos="50000">
                      <a:srgbClr val="FFFFFF"/>
                    </a:gs>
                  </a:gsLst>
                  <a:lin ang="10800000" scaled="0"/>
                </a:gradFill>
              </a:endParaRPr>
            </a:p>
            <a:p>
              <a:pPr algn="ctr" defTabSz="1217956"/>
              <a:r>
                <a:rPr lang="ru-RU" sz="1600" b="1" kern="0" dirty="0">
                  <a:gradFill>
                    <a:gsLst>
                      <a:gs pos="0">
                        <a:srgbClr val="FFFFFF"/>
                      </a:gs>
                      <a:gs pos="50000">
                        <a:srgbClr val="FFFFFF"/>
                      </a:gs>
                    </a:gsLst>
                    <a:lin ang="10800000" scaled="0"/>
                  </a:gradFill>
                </a:rPr>
                <a:t>Разделяемое ядро</a:t>
              </a:r>
              <a:endParaRPr lang="en-US" sz="1600" b="1" kern="0" dirty="0">
                <a:gradFill>
                  <a:gsLst>
                    <a:gs pos="0">
                      <a:srgbClr val="FFFFFF"/>
                    </a:gs>
                    <a:gs pos="50000">
                      <a:srgbClr val="FFFFFF"/>
                    </a:gs>
                  </a:gsLst>
                  <a:lin ang="10800000" scaled="0"/>
                </a:gradFill>
              </a:endParaRPr>
            </a:p>
          </p:txBody>
        </p:sp>
        <p:sp>
          <p:nvSpPr>
            <p:cNvPr id="76" name="Rectangle 75"/>
            <p:cNvSpPr/>
            <p:nvPr/>
          </p:nvSpPr>
          <p:spPr>
            <a:xfrm>
              <a:off x="572320" y="5385482"/>
              <a:ext cx="1710440" cy="375187"/>
            </a:xfrm>
            <a:prstGeom prst="rect">
              <a:avLst/>
            </a:prstGeom>
          </p:spPr>
          <p:txBody>
            <a:bodyPr wrap="square" anchor="ctr" anchorCtr="0">
              <a:noAutofit/>
            </a:bodyPr>
            <a:lstStyle/>
            <a:p>
              <a:pPr algn="ctr" defTabSz="1217956"/>
              <a:r>
                <a:rPr lang="en-US" b="1" kern="0" dirty="0">
                  <a:solidFill>
                    <a:srgbClr val="FFFFFF">
                      <a:alpha val="99000"/>
                    </a:srgbClr>
                  </a:solidFill>
                </a:rPr>
                <a:t>768 MB memory </a:t>
              </a:r>
            </a:p>
            <a:p>
              <a:pPr algn="ctr" defTabSz="1217956"/>
              <a:r>
                <a:rPr lang="en-US" b="1" kern="0" dirty="0">
                  <a:solidFill>
                    <a:srgbClr val="FFFFFF">
                      <a:alpha val="99000"/>
                    </a:srgbClr>
                  </a:solidFill>
                </a:rPr>
                <a:t>20 GB storage</a:t>
              </a:r>
              <a:endParaRPr lang="ru-RU" b="1" kern="0" dirty="0">
                <a:solidFill>
                  <a:srgbClr val="FFFFFF">
                    <a:alpha val="99000"/>
                  </a:srgbClr>
                </a:solidFill>
              </a:endParaRPr>
            </a:p>
            <a:p>
              <a:pPr algn="ctr" defTabSz="1217956"/>
              <a:r>
                <a:rPr lang="ru-RU" b="1" kern="0" dirty="0">
                  <a:solidFill>
                    <a:srgbClr val="FFFFFF">
                      <a:alpha val="99000"/>
                    </a:srgbClr>
                  </a:solidFill>
                </a:rPr>
                <a:t>5 </a:t>
              </a:r>
              <a:r>
                <a:rPr lang="en-US" b="1" kern="0" dirty="0">
                  <a:solidFill>
                    <a:srgbClr val="FFFFFF">
                      <a:alpha val="99000"/>
                    </a:srgbClr>
                  </a:solidFill>
                </a:rPr>
                <a:t>Mbps network</a:t>
              </a:r>
            </a:p>
            <a:p>
              <a:pPr algn="ctr" defTabSz="1217956"/>
              <a:endParaRPr lang="en-US" sz="1300" b="1" kern="0" dirty="0">
                <a:solidFill>
                  <a:srgbClr val="FFFFFF">
                    <a:alpha val="99000"/>
                  </a:srgbClr>
                </a:solidFill>
              </a:endParaRPr>
            </a:p>
          </p:txBody>
        </p:sp>
      </p:grpSp>
      <p:sp>
        <p:nvSpPr>
          <p:cNvPr id="77" name="TextBox 76"/>
          <p:cNvSpPr txBox="1"/>
          <p:nvPr/>
        </p:nvSpPr>
        <p:spPr bwMode="invGray">
          <a:xfrm>
            <a:off x="349806" y="1118304"/>
            <a:ext cx="7957623" cy="729230"/>
          </a:xfrm>
          <a:prstGeom prst="rect">
            <a:avLst/>
          </a:prstGeom>
          <a:noFill/>
        </p:spPr>
        <p:txBody>
          <a:bodyPr wrap="square" lIns="91359" tIns="182720" rIns="91359" bIns="45681" rtlCol="0">
            <a:spAutoFit/>
          </a:bodyPr>
          <a:lstStyle/>
          <a:p>
            <a:pPr marL="0" lvl="1" indent="-155437" defTabSz="913549">
              <a:lnSpc>
                <a:spcPct val="90000"/>
              </a:lnSpc>
              <a:spcBef>
                <a:spcPct val="0"/>
              </a:spcBef>
              <a:buClr>
                <a:srgbClr val="FFC000"/>
              </a:buClr>
              <a:defRPr/>
            </a:pPr>
            <a:r>
              <a:rPr lang="en-US" sz="3600" i="1" spc="-100"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Linux/Windows/SQL Server</a:t>
            </a:r>
            <a:r>
              <a:rPr lang="ru-RU" sz="1900" spc="-100"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  стоимость</a:t>
            </a:r>
            <a:r>
              <a:rPr lang="en-US" sz="1900" spc="-100"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 </a:t>
            </a:r>
            <a:r>
              <a:rPr lang="ru-RU" sz="1900" spc="-100"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за час</a:t>
            </a:r>
            <a:endParaRPr lang="en-US" sz="1900" spc="-100" dirty="0">
              <a:ln w="3175">
                <a:noFill/>
              </a:ln>
              <a:gradFill flip="none" rotWithShape="1">
                <a:gsLst>
                  <a:gs pos="0">
                    <a:srgbClr val="595959"/>
                  </a:gs>
                  <a:gs pos="86000">
                    <a:srgbClr val="595959"/>
                  </a:gs>
                </a:gsLst>
                <a:lin ang="5400000" scaled="0"/>
                <a:tileRect/>
              </a:gradFill>
              <a:ea typeface="Segoe UI" pitchFamily="34" charset="0"/>
              <a:cs typeface="Segoe UI" pitchFamily="34" charset="0"/>
            </a:endParaRPr>
          </a:p>
        </p:txBody>
      </p:sp>
      <p:sp>
        <p:nvSpPr>
          <p:cNvPr id="3" name="TextBox 2"/>
          <p:cNvSpPr txBox="1"/>
          <p:nvPr/>
        </p:nvSpPr>
        <p:spPr>
          <a:xfrm>
            <a:off x="2902108" y="2393684"/>
            <a:ext cx="399148" cy="664797"/>
          </a:xfrm>
          <a:prstGeom prst="rect">
            <a:avLst/>
          </a:prstGeom>
          <a:noFill/>
        </p:spPr>
        <p:txBody>
          <a:bodyPr wrap="none" lIns="0" tIns="0" rIns="0" bIns="0" rtlCol="0">
            <a:spAutoFit/>
          </a:bodyPr>
          <a:lstStyle/>
          <a:p>
            <a:pPr>
              <a:lnSpc>
                <a:spcPct val="90000"/>
              </a:lnSpc>
              <a:spcBef>
                <a:spcPct val="20000"/>
              </a:spcBef>
              <a:buSzPct val="80000"/>
            </a:pPr>
            <a:r>
              <a:rPr lang="en-US" sz="4800" dirty="0">
                <a:gradFill>
                  <a:gsLst>
                    <a:gs pos="0">
                      <a:srgbClr val="292929">
                        <a:lumMod val="90000"/>
                        <a:lumOff val="10000"/>
                      </a:srgbClr>
                    </a:gs>
                    <a:gs pos="86000">
                      <a:srgbClr val="292929">
                        <a:lumMod val="90000"/>
                        <a:lumOff val="10000"/>
                      </a:srgbClr>
                    </a:gs>
                  </a:gsLst>
                  <a:lin ang="5400000" scaled="0"/>
                </a:gradFill>
              </a:rPr>
              <a:t>...</a:t>
            </a:r>
            <a:endParaRPr lang="ru-RU" sz="4800" dirty="0">
              <a:gradFill>
                <a:gsLst>
                  <a:gs pos="0">
                    <a:srgbClr val="292929">
                      <a:lumMod val="90000"/>
                      <a:lumOff val="10000"/>
                    </a:srgbClr>
                  </a:gs>
                  <a:gs pos="86000">
                    <a:srgbClr val="292929">
                      <a:lumMod val="90000"/>
                      <a:lumOff val="10000"/>
                    </a:srgbClr>
                  </a:gs>
                </a:gsLst>
                <a:lin ang="5400000" scaled="0"/>
              </a:gradFill>
            </a:endParaRPr>
          </a:p>
        </p:txBody>
      </p:sp>
      <p:sp>
        <p:nvSpPr>
          <p:cNvPr id="6" name="Right Arrow 5"/>
          <p:cNvSpPr/>
          <p:nvPr/>
        </p:nvSpPr>
        <p:spPr bwMode="auto">
          <a:xfrm>
            <a:off x="7357963" y="2668276"/>
            <a:ext cx="761059" cy="484632"/>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ru-RU" sz="2200" dirty="0">
              <a:ln w="0"/>
              <a:solidFill>
                <a:schemeClr val="tx1"/>
              </a:solidFill>
              <a:effectLst>
                <a:outerShdw blurRad="38100" dist="19050" dir="2700000" algn="tl" rotWithShape="0">
                  <a:schemeClr val="dk1">
                    <a:alpha val="40000"/>
                  </a:schemeClr>
                </a:outerShdw>
              </a:effectLst>
            </a:endParaRPr>
          </a:p>
        </p:txBody>
      </p:sp>
      <p:sp>
        <p:nvSpPr>
          <p:cNvPr id="53" name="TextBox 52"/>
          <p:cNvSpPr txBox="1"/>
          <p:nvPr/>
        </p:nvSpPr>
        <p:spPr>
          <a:xfrm>
            <a:off x="6869642" y="2444523"/>
            <a:ext cx="529339" cy="664797"/>
          </a:xfrm>
          <a:prstGeom prst="rect">
            <a:avLst/>
          </a:prstGeom>
          <a:noFill/>
        </p:spPr>
        <p:txBody>
          <a:bodyPr wrap="square" lIns="0" tIns="0" rIns="0" bIns="0" rtlCol="0">
            <a:spAutoFit/>
          </a:bodyPr>
          <a:lstStyle/>
          <a:p>
            <a:pPr>
              <a:lnSpc>
                <a:spcPct val="90000"/>
              </a:lnSpc>
              <a:spcBef>
                <a:spcPct val="20000"/>
              </a:spcBef>
              <a:buSzPct val="80000"/>
            </a:pPr>
            <a:r>
              <a:rPr lang="en-US" sz="4800" dirty="0">
                <a:gradFill>
                  <a:gsLst>
                    <a:gs pos="0">
                      <a:srgbClr val="292929">
                        <a:lumMod val="90000"/>
                        <a:lumOff val="10000"/>
                      </a:srgbClr>
                    </a:gs>
                    <a:gs pos="86000">
                      <a:srgbClr val="292929">
                        <a:lumMod val="90000"/>
                        <a:lumOff val="10000"/>
                      </a:srgbClr>
                    </a:gs>
                  </a:gsLst>
                  <a:lin ang="5400000" scaled="0"/>
                </a:gradFill>
              </a:rPr>
              <a:t>...</a:t>
            </a:r>
            <a:endParaRPr lang="ru-RU" sz="4800" dirty="0">
              <a:gradFill>
                <a:gsLst>
                  <a:gs pos="0">
                    <a:srgbClr val="292929">
                      <a:lumMod val="90000"/>
                      <a:lumOff val="10000"/>
                    </a:srgbClr>
                  </a:gs>
                  <a:gs pos="86000">
                    <a:srgbClr val="292929">
                      <a:lumMod val="90000"/>
                      <a:lumOff val="10000"/>
                    </a:srgbClr>
                  </a:gs>
                </a:gsLst>
                <a:lin ang="5400000" scaled="0"/>
              </a:gradFill>
            </a:endParaRPr>
          </a:p>
        </p:txBody>
      </p:sp>
      <p:sp>
        <p:nvSpPr>
          <p:cNvPr id="55" name="Right Arrow 54"/>
          <p:cNvSpPr/>
          <p:nvPr/>
        </p:nvSpPr>
        <p:spPr bwMode="auto">
          <a:xfrm>
            <a:off x="3386373" y="2655732"/>
            <a:ext cx="761059" cy="484632"/>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ru-RU" sz="22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2363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BDC9AB8D85574E92B3FF85DD8EEE9A" ma:contentTypeVersion="0" ma:contentTypeDescription="Create a new document." ma:contentTypeScope="" ma:versionID="ddc91d68531740eb4ffac8dfd0ac3039">
  <xsd:schema xmlns:xsd="http://www.w3.org/2001/XMLSchema" xmlns:xs="http://www.w3.org/2001/XMLSchema" xmlns:p="http://schemas.microsoft.com/office/2006/metadata/properties" targetNamespace="http://schemas.microsoft.com/office/2006/metadata/properties" ma:root="true" ma:fieldsID="595fb8ec1e0e1cfd5b45b077016c9ed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B502EA-CC61-4C3A-9239-E889C59E22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136497CF-FFDF-4FDB-8278-A4E189869E9B}">
  <ds:schemaRefs>
    <ds:schemaRef ds:uri="http://schemas.microsoft.com/office/2006/metadata/properties"/>
    <ds:schemaRef ds:uri="http://purl.org/dc/elements/1.1/"/>
    <ds:schemaRef ds:uri="http://schemas.openxmlformats.org/package/2006/metadata/core-properties"/>
    <ds:schemaRef ds:uri="http://purl.org/dc/terms/"/>
    <ds:schemaRef ds:uri="http://purl.org/dc/dcmitype/"/>
    <ds:schemaRef ds:uri="http://schemas.microsoft.com/office/infopath/2007/PartnerControls"/>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1C1284F2-D5A2-482D-9283-38905BD416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1978</TotalTime>
  <Words>1812</Words>
  <Application>Microsoft Office PowerPoint</Application>
  <PresentationFormat>Widescreen</PresentationFormat>
  <Paragraphs>288</Paragraphs>
  <Slides>39</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Calibri</vt:lpstr>
      <vt:lpstr>Consolas</vt:lpstr>
      <vt:lpstr>Segoe UI</vt:lpstr>
      <vt:lpstr>Segoe UI Light</vt:lpstr>
      <vt:lpstr>Segoe UI Semibold</vt:lpstr>
      <vt:lpstr>Segoe UI Symbol</vt:lpstr>
      <vt:lpstr>Times New Roman</vt:lpstr>
      <vt:lpstr>Wingdings</vt:lpstr>
      <vt:lpstr>Тема Office</vt:lpstr>
      <vt:lpstr>Содержание</vt:lpstr>
      <vt:lpstr>  “”Что такое хадсон и почему он          теперь называется по другому”  </vt:lpstr>
      <vt:lpstr>Windows Azure - инфраструктура </vt:lpstr>
      <vt:lpstr>Windows Azure - инфраструктура </vt:lpstr>
      <vt:lpstr>Облачные сервисы – вычислительные ресурсы</vt:lpstr>
      <vt:lpstr>Облачные сервисы – работа с данными</vt:lpstr>
      <vt:lpstr>Облачные сервисы – приложения и сеть</vt:lpstr>
      <vt:lpstr>Windows Azure – немного цифр </vt:lpstr>
      <vt:lpstr>Виртуальные машины</vt:lpstr>
      <vt:lpstr>Немного о том как работает PaaS</vt:lpstr>
      <vt:lpstr>ServiceDefinition.csdef </vt:lpstr>
      <vt:lpstr>И теперь мы можем делать интересные вещи!</vt:lpstr>
      <vt:lpstr>Облачная БД SQL Azure</vt:lpstr>
      <vt:lpstr>Да, теперь у нас:</vt:lpstr>
      <vt:lpstr>Теперь у нас есть автомасштабирование!</vt:lpstr>
      <vt:lpstr>Облако для разработки и тестирования</vt:lpstr>
      <vt:lpstr>Development in cloud…</vt:lpstr>
      <vt:lpstr>Разработка приложений – репозитории исходных текстов</vt:lpstr>
      <vt:lpstr>Подключаем TFS</vt:lpstr>
      <vt:lpstr>Вики в облаке</vt:lpstr>
      <vt:lpstr>Широкий выбор тулов в IaaS сценариях </vt:lpstr>
      <vt:lpstr>Continuous integration в облаке</vt:lpstr>
      <vt:lpstr>Сценарии</vt:lpstr>
      <vt:lpstr>Песочница</vt:lpstr>
      <vt:lpstr>QA-стенд</vt:lpstr>
      <vt:lpstr>Готовое окружение для семинаров</vt:lpstr>
      <vt:lpstr>CodePlex.com – площадка для хостинга open source проектов</vt:lpstr>
      <vt:lpstr>Open source фреймворки</vt:lpstr>
      <vt:lpstr>Cloud Ninja:  cloudninja.codeplex.com</vt:lpstr>
      <vt:lpstr>windowsazure.github.io</vt:lpstr>
      <vt:lpstr>Как воспользоваться - оплата </vt:lpstr>
      <vt:lpstr>Бесплатные опции</vt:lpstr>
      <vt:lpstr>PowerPoint Presentation</vt:lpstr>
      <vt:lpstr>PowerPoint Presentation</vt:lpstr>
      <vt:lpstr>PowerPoint Presentation</vt:lpstr>
      <vt:lpstr>Ваши вопросы…</vt:lpstr>
      <vt:lpstr>Спасибо за внимание!</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Konstantin Kichinsky</dc:creator>
  <cp:lastModifiedBy>Alexey Bokov</cp:lastModifiedBy>
  <cp:revision>85</cp:revision>
  <dcterms:created xsi:type="dcterms:W3CDTF">2013-05-05T18:28:09Z</dcterms:created>
  <dcterms:modified xsi:type="dcterms:W3CDTF">2013-09-14T11:29:48Z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0x01010076BDC9AB8D85574E92B3FF85DD8EEE9A</vt:lpwstr>
  </property>
  <property fmtid="{D5CDD505-2E9C-101B-9397-08002B2CF9AE}" pid="3" name="IsMyDocuments">
    <vt:bool>true</vt:bool>
  </property>
</Properties>
</file>